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4"/>
  </p:sldMasterIdLst>
  <p:notesMasterIdLst>
    <p:notesMasterId r:id="rId58"/>
  </p:notesMasterIdLst>
  <p:sldIdLst>
    <p:sldId id="256" r:id="rId5"/>
    <p:sldId id="312" r:id="rId6"/>
    <p:sldId id="279" r:id="rId7"/>
    <p:sldId id="280" r:id="rId8"/>
    <p:sldId id="281" r:id="rId9"/>
    <p:sldId id="282" r:id="rId10"/>
    <p:sldId id="302" r:id="rId11"/>
    <p:sldId id="303" r:id="rId12"/>
    <p:sldId id="301" r:id="rId13"/>
    <p:sldId id="287" r:id="rId14"/>
    <p:sldId id="286" r:id="rId15"/>
    <p:sldId id="288" r:id="rId16"/>
    <p:sldId id="289" r:id="rId17"/>
    <p:sldId id="291" r:id="rId18"/>
    <p:sldId id="292" r:id="rId19"/>
    <p:sldId id="284" r:id="rId20"/>
    <p:sldId id="306" r:id="rId21"/>
    <p:sldId id="307" r:id="rId22"/>
    <p:sldId id="308" r:id="rId23"/>
    <p:sldId id="309" r:id="rId24"/>
    <p:sldId id="311" r:id="rId25"/>
    <p:sldId id="310" r:id="rId26"/>
    <p:sldId id="304" r:id="rId27"/>
    <p:sldId id="305" r:id="rId28"/>
    <p:sldId id="283" r:id="rId29"/>
    <p:sldId id="293" r:id="rId30"/>
    <p:sldId id="285" r:id="rId31"/>
    <p:sldId id="294" r:id="rId32"/>
    <p:sldId id="296" r:id="rId33"/>
    <p:sldId id="295" r:id="rId34"/>
    <p:sldId id="297" r:id="rId35"/>
    <p:sldId id="298" r:id="rId36"/>
    <p:sldId id="299" r:id="rId37"/>
    <p:sldId id="290" r:id="rId38"/>
    <p:sldId id="300" r:id="rId39"/>
    <p:sldId id="259" r:id="rId40"/>
    <p:sldId id="260" r:id="rId41"/>
    <p:sldId id="278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73FDD849-C47E-4517-B07A-5EEA8DCD8594}">
          <p14:sldIdLst>
            <p14:sldId id="256"/>
            <p14:sldId id="312"/>
          </p14:sldIdLst>
        </p14:section>
        <p14:section name="Presentation" id="{866A3E68-017F-4F94-A6C6-BFF303BC3121}">
          <p14:sldIdLst>
            <p14:sldId id="279"/>
            <p14:sldId id="280"/>
            <p14:sldId id="281"/>
            <p14:sldId id="282"/>
            <p14:sldId id="302"/>
            <p14:sldId id="303"/>
            <p14:sldId id="301"/>
            <p14:sldId id="287"/>
            <p14:sldId id="286"/>
            <p14:sldId id="288"/>
            <p14:sldId id="289"/>
            <p14:sldId id="291"/>
            <p14:sldId id="292"/>
            <p14:sldId id="284"/>
            <p14:sldId id="306"/>
            <p14:sldId id="307"/>
            <p14:sldId id="308"/>
            <p14:sldId id="309"/>
            <p14:sldId id="311"/>
            <p14:sldId id="310"/>
            <p14:sldId id="304"/>
            <p14:sldId id="305"/>
            <p14:sldId id="283"/>
            <p14:sldId id="293"/>
            <p14:sldId id="285"/>
            <p14:sldId id="294"/>
            <p14:sldId id="296"/>
            <p14:sldId id="295"/>
            <p14:sldId id="297"/>
            <p14:sldId id="298"/>
            <p14:sldId id="299"/>
            <p14:sldId id="290"/>
            <p14:sldId id="300"/>
          </p14:sldIdLst>
        </p14:section>
        <p14:section name="Closing" id="{49CB15AC-FD56-4AAC-8B8A-68CF2CB85A39}">
          <p14:sldIdLst>
            <p14:sldId id="259"/>
          </p14:sldIdLst>
        </p14:section>
        <p14:section name="Example Slides" id="{D40DF97A-9355-449E-B0A8-867351E4EBAE}">
          <p14:sldIdLst>
            <p14:sldId id="260"/>
            <p14:sldId id="278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Icons" id="{BBADCF96-8ECB-4307-BCAA-FF25B7E299E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35183-9AF1-4882-AAC9-BBE132869789}" v="266" dt="2023-03-17T21:30:01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1943" autoAdjust="0"/>
  </p:normalViewPr>
  <p:slideViewPr>
    <p:cSldViewPr snapToGrid="0">
      <p:cViewPr varScale="1">
        <p:scale>
          <a:sx n="103" d="100"/>
          <a:sy n="103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be1492c70b6d8a8" providerId="LiveId" clId="{2E7271B5-7893-4480-BFA7-8DB2629B20D3}"/>
    <pc:docChg chg="undo custSel addSld delSld modSld modMainMaster modSection">
      <pc:chgData name="" userId="dbe1492c70b6d8a8" providerId="LiveId" clId="{2E7271B5-7893-4480-BFA7-8DB2629B20D3}" dt="2023-03-17T21:23:20.227" v="229" actId="20577"/>
      <pc:docMkLst>
        <pc:docMk/>
      </pc:docMkLst>
      <pc:sldChg chg="delSp modSp">
        <pc:chgData name="" userId="dbe1492c70b6d8a8" providerId="LiveId" clId="{2E7271B5-7893-4480-BFA7-8DB2629B20D3}" dt="2023-03-17T21:21:51.166" v="170" actId="20577"/>
        <pc:sldMkLst>
          <pc:docMk/>
          <pc:sldMk cId="3595256070" sldId="256"/>
        </pc:sldMkLst>
        <pc:spChg chg="mod">
          <ac:chgData name="" userId="dbe1492c70b6d8a8" providerId="LiveId" clId="{2E7271B5-7893-4480-BFA7-8DB2629B20D3}" dt="2023-03-17T21:21:24.855" v="107" actId="20577"/>
          <ac:spMkLst>
            <pc:docMk/>
            <pc:sldMk cId="3595256070" sldId="256"/>
            <ac:spMk id="4" creationId="{00000000-0000-0000-0000-000000000000}"/>
          </ac:spMkLst>
        </pc:spChg>
        <pc:spChg chg="mod">
          <ac:chgData name="" userId="dbe1492c70b6d8a8" providerId="LiveId" clId="{2E7271B5-7893-4480-BFA7-8DB2629B20D3}" dt="2023-03-17T21:21:51.166" v="170" actId="20577"/>
          <ac:spMkLst>
            <pc:docMk/>
            <pc:sldMk cId="3595256070" sldId="256"/>
            <ac:spMk id="6" creationId="{00000000-0000-0000-0000-000000000000}"/>
          </ac:spMkLst>
        </pc:spChg>
        <pc:spChg chg="del mod">
          <ac:chgData name="" userId="dbe1492c70b6d8a8" providerId="LiveId" clId="{2E7271B5-7893-4480-BFA7-8DB2629B20D3}" dt="2023-03-17T21:21:18.050" v="101" actId="478"/>
          <ac:spMkLst>
            <pc:docMk/>
            <pc:sldMk cId="3595256070" sldId="256"/>
            <ac:spMk id="7" creationId="{00000000-0000-0000-0000-000000000000}"/>
          </ac:spMkLst>
        </pc:spChg>
      </pc:sldChg>
      <pc:sldChg chg="del">
        <pc:chgData name="" userId="dbe1492c70b6d8a8" providerId="LiveId" clId="{2E7271B5-7893-4480-BFA7-8DB2629B20D3}" dt="2023-03-17T21:22:09.995" v="171" actId="2696"/>
        <pc:sldMkLst>
          <pc:docMk/>
          <pc:sldMk cId="1180817244" sldId="257"/>
        </pc:sldMkLst>
      </pc:sldChg>
      <pc:sldChg chg="modSp">
        <pc:chgData name="" userId="dbe1492c70b6d8a8" providerId="LiveId" clId="{2E7271B5-7893-4480-BFA7-8DB2629B20D3}" dt="2023-03-17T21:19:47.258" v="1" actId="27636"/>
        <pc:sldMkLst>
          <pc:docMk/>
          <pc:sldMk cId="3719249064" sldId="280"/>
        </pc:sldMkLst>
        <pc:spChg chg="mod">
          <ac:chgData name="" userId="dbe1492c70b6d8a8" providerId="LiveId" clId="{2E7271B5-7893-4480-BFA7-8DB2629B20D3}" dt="2023-03-17T21:19:47.258" v="1" actId="27636"/>
          <ac:spMkLst>
            <pc:docMk/>
            <pc:sldMk cId="3719249064" sldId="280"/>
            <ac:spMk id="3" creationId="{A5FF5766-D01C-465A-812C-E339D9D8CCEF}"/>
          </ac:spMkLst>
        </pc:spChg>
      </pc:sldChg>
      <pc:sldChg chg="modSp">
        <pc:chgData name="" userId="dbe1492c70b6d8a8" providerId="LiveId" clId="{2E7271B5-7893-4480-BFA7-8DB2629B20D3}" dt="2023-03-17T21:19:47.342" v="6" actId="27636"/>
        <pc:sldMkLst>
          <pc:docMk/>
          <pc:sldMk cId="1202503770" sldId="283"/>
        </pc:sldMkLst>
        <pc:spChg chg="mod">
          <ac:chgData name="" userId="dbe1492c70b6d8a8" providerId="LiveId" clId="{2E7271B5-7893-4480-BFA7-8DB2629B20D3}" dt="2023-03-17T21:19:47.342" v="6" actId="27636"/>
          <ac:spMkLst>
            <pc:docMk/>
            <pc:sldMk cId="1202503770" sldId="283"/>
            <ac:spMk id="3" creationId="{F8A32B24-3F1D-4B95-A9FF-798093D893D2}"/>
          </ac:spMkLst>
        </pc:spChg>
      </pc:sldChg>
      <pc:sldChg chg="modSp">
        <pc:chgData name="" userId="dbe1492c70b6d8a8" providerId="LiveId" clId="{2E7271B5-7893-4480-BFA7-8DB2629B20D3}" dt="2023-03-17T21:19:47.358" v="7" actId="27636"/>
        <pc:sldMkLst>
          <pc:docMk/>
          <pc:sldMk cId="357492727" sldId="285"/>
        </pc:sldMkLst>
        <pc:spChg chg="mod">
          <ac:chgData name="" userId="dbe1492c70b6d8a8" providerId="LiveId" clId="{2E7271B5-7893-4480-BFA7-8DB2629B20D3}" dt="2023-03-17T21:19:47.358" v="7" actId="27636"/>
          <ac:spMkLst>
            <pc:docMk/>
            <pc:sldMk cId="357492727" sldId="285"/>
            <ac:spMk id="3" creationId="{F321EA5A-D1D7-44AD-8057-6D57C128EF54}"/>
          </ac:spMkLst>
        </pc:spChg>
      </pc:sldChg>
      <pc:sldChg chg="modSp">
        <pc:chgData name="" userId="dbe1492c70b6d8a8" providerId="LiveId" clId="{2E7271B5-7893-4480-BFA7-8DB2629B20D3}" dt="2023-03-17T21:19:47.283" v="2" actId="27636"/>
        <pc:sldMkLst>
          <pc:docMk/>
          <pc:sldMk cId="987676292" sldId="287"/>
        </pc:sldMkLst>
        <pc:spChg chg="mod">
          <ac:chgData name="" userId="dbe1492c70b6d8a8" providerId="LiveId" clId="{2E7271B5-7893-4480-BFA7-8DB2629B20D3}" dt="2023-03-17T21:19:47.283" v="2" actId="27636"/>
          <ac:spMkLst>
            <pc:docMk/>
            <pc:sldMk cId="987676292" sldId="287"/>
            <ac:spMk id="3" creationId="{EE22FFFB-5A1E-4E6D-8A02-F5D500E268FA}"/>
          </ac:spMkLst>
        </pc:spChg>
      </pc:sldChg>
      <pc:sldChg chg="modSp">
        <pc:chgData name="" userId="dbe1492c70b6d8a8" providerId="LiveId" clId="{2E7271B5-7893-4480-BFA7-8DB2629B20D3}" dt="2023-03-17T21:19:47.294" v="3" actId="27636"/>
        <pc:sldMkLst>
          <pc:docMk/>
          <pc:sldMk cId="3973816281" sldId="289"/>
        </pc:sldMkLst>
        <pc:spChg chg="mod">
          <ac:chgData name="" userId="dbe1492c70b6d8a8" providerId="LiveId" clId="{2E7271B5-7893-4480-BFA7-8DB2629B20D3}" dt="2023-03-17T21:19:47.294" v="3" actId="27636"/>
          <ac:spMkLst>
            <pc:docMk/>
            <pc:sldMk cId="3973816281" sldId="289"/>
            <ac:spMk id="3" creationId="{DB2699DC-8BDD-45C8-AED8-2EA0383CB65C}"/>
          </ac:spMkLst>
        </pc:spChg>
      </pc:sldChg>
      <pc:sldChg chg="modSp">
        <pc:chgData name="" userId="dbe1492c70b6d8a8" providerId="LiveId" clId="{2E7271B5-7893-4480-BFA7-8DB2629B20D3}" dt="2023-03-17T21:19:47.372" v="8" actId="27636"/>
        <pc:sldMkLst>
          <pc:docMk/>
          <pc:sldMk cId="3181750322" sldId="296"/>
        </pc:sldMkLst>
        <pc:spChg chg="mod">
          <ac:chgData name="" userId="dbe1492c70b6d8a8" providerId="LiveId" clId="{2E7271B5-7893-4480-BFA7-8DB2629B20D3}" dt="2023-03-17T21:19:47.372" v="8" actId="27636"/>
          <ac:spMkLst>
            <pc:docMk/>
            <pc:sldMk cId="3181750322" sldId="296"/>
            <ac:spMk id="4" creationId="{45C25B29-90BD-4B92-BE13-B72128431553}"/>
          </ac:spMkLst>
        </pc:spChg>
      </pc:sldChg>
      <pc:sldChg chg="modSp">
        <pc:chgData name="" userId="dbe1492c70b6d8a8" providerId="LiveId" clId="{2E7271B5-7893-4480-BFA7-8DB2629B20D3}" dt="2023-03-17T21:19:47.390" v="9" actId="27636"/>
        <pc:sldMkLst>
          <pc:docMk/>
          <pc:sldMk cId="2625273255" sldId="297"/>
        </pc:sldMkLst>
        <pc:spChg chg="mod">
          <ac:chgData name="" userId="dbe1492c70b6d8a8" providerId="LiveId" clId="{2E7271B5-7893-4480-BFA7-8DB2629B20D3}" dt="2023-03-17T21:19:47.390" v="9" actId="27636"/>
          <ac:spMkLst>
            <pc:docMk/>
            <pc:sldMk cId="2625273255" sldId="297"/>
            <ac:spMk id="4" creationId="{7BC55938-2AE8-4C9B-B607-DE490549FB73}"/>
          </ac:spMkLst>
        </pc:spChg>
      </pc:sldChg>
      <pc:sldChg chg="modSp">
        <pc:chgData name="" userId="dbe1492c70b6d8a8" providerId="LiveId" clId="{2E7271B5-7893-4480-BFA7-8DB2629B20D3}" dt="2023-03-17T21:19:47.430" v="10" actId="27636"/>
        <pc:sldMkLst>
          <pc:docMk/>
          <pc:sldMk cId="3165907449" sldId="298"/>
        </pc:sldMkLst>
        <pc:spChg chg="mod">
          <ac:chgData name="" userId="dbe1492c70b6d8a8" providerId="LiveId" clId="{2E7271B5-7893-4480-BFA7-8DB2629B20D3}" dt="2023-03-17T21:19:47.430" v="10" actId="27636"/>
          <ac:spMkLst>
            <pc:docMk/>
            <pc:sldMk cId="3165907449" sldId="298"/>
            <ac:spMk id="2" creationId="{35191ACE-0AD4-4234-B6FC-BBE2686F9585}"/>
          </ac:spMkLst>
        </pc:spChg>
      </pc:sldChg>
      <pc:sldChg chg="modSp">
        <pc:chgData name="" userId="dbe1492c70b6d8a8" providerId="LiveId" clId="{2E7271B5-7893-4480-BFA7-8DB2629B20D3}" dt="2023-03-17T21:19:47.445" v="11" actId="27636"/>
        <pc:sldMkLst>
          <pc:docMk/>
          <pc:sldMk cId="2243335922" sldId="299"/>
        </pc:sldMkLst>
        <pc:spChg chg="mod">
          <ac:chgData name="" userId="dbe1492c70b6d8a8" providerId="LiveId" clId="{2E7271B5-7893-4480-BFA7-8DB2629B20D3}" dt="2023-03-17T21:19:47.445" v="11" actId="27636"/>
          <ac:spMkLst>
            <pc:docMk/>
            <pc:sldMk cId="2243335922" sldId="299"/>
            <ac:spMk id="4" creationId="{94DE1EA1-2327-4C86-9BC0-8505384C50AC}"/>
          </ac:spMkLst>
        </pc:spChg>
      </pc:sldChg>
      <pc:sldChg chg="modSp">
        <pc:chgData name="" userId="dbe1492c70b6d8a8" providerId="LiveId" clId="{2E7271B5-7893-4480-BFA7-8DB2629B20D3}" dt="2023-03-17T21:19:47.465" v="12" actId="27636"/>
        <pc:sldMkLst>
          <pc:docMk/>
          <pc:sldMk cId="1395490761" sldId="300"/>
        </pc:sldMkLst>
        <pc:spChg chg="mod">
          <ac:chgData name="" userId="dbe1492c70b6d8a8" providerId="LiveId" clId="{2E7271B5-7893-4480-BFA7-8DB2629B20D3}" dt="2023-03-17T21:19:47.465" v="12" actId="27636"/>
          <ac:spMkLst>
            <pc:docMk/>
            <pc:sldMk cId="1395490761" sldId="300"/>
            <ac:spMk id="5" creationId="{1007ABF6-D85D-4681-8DB3-369D0F938BB4}"/>
          </ac:spMkLst>
        </pc:spChg>
      </pc:sldChg>
      <pc:sldChg chg="modSp">
        <pc:chgData name="" userId="dbe1492c70b6d8a8" providerId="LiveId" clId="{2E7271B5-7893-4480-BFA7-8DB2629B20D3}" dt="2023-03-17T21:19:47.309" v="4" actId="27636"/>
        <pc:sldMkLst>
          <pc:docMk/>
          <pc:sldMk cId="637967531" sldId="306"/>
        </pc:sldMkLst>
        <pc:spChg chg="mod">
          <ac:chgData name="" userId="dbe1492c70b6d8a8" providerId="LiveId" clId="{2E7271B5-7893-4480-BFA7-8DB2629B20D3}" dt="2023-03-17T21:19:47.309" v="4" actId="27636"/>
          <ac:spMkLst>
            <pc:docMk/>
            <pc:sldMk cId="637967531" sldId="306"/>
            <ac:spMk id="3" creationId="{BA7E4968-ECAF-43B6-8959-46B9788A9EFF}"/>
          </ac:spMkLst>
        </pc:spChg>
      </pc:sldChg>
      <pc:sldChg chg="modSp">
        <pc:chgData name="" userId="dbe1492c70b6d8a8" providerId="LiveId" clId="{2E7271B5-7893-4480-BFA7-8DB2629B20D3}" dt="2023-03-17T21:19:47.322" v="5" actId="27636"/>
        <pc:sldMkLst>
          <pc:docMk/>
          <pc:sldMk cId="1195681826" sldId="310"/>
        </pc:sldMkLst>
        <pc:spChg chg="mod">
          <ac:chgData name="" userId="dbe1492c70b6d8a8" providerId="LiveId" clId="{2E7271B5-7893-4480-BFA7-8DB2629B20D3}" dt="2023-03-17T21:19:47.322" v="5" actId="27636"/>
          <ac:spMkLst>
            <pc:docMk/>
            <pc:sldMk cId="1195681826" sldId="310"/>
            <ac:spMk id="2" creationId="{13ED0CEE-ABE8-4375-B1D9-B66DB739B65F}"/>
          </ac:spMkLst>
        </pc:spChg>
      </pc:sldChg>
      <pc:sldChg chg="modSp add">
        <pc:chgData name="" userId="dbe1492c70b6d8a8" providerId="LiveId" clId="{2E7271B5-7893-4480-BFA7-8DB2629B20D3}" dt="2023-03-17T21:23:20.227" v="229" actId="20577"/>
        <pc:sldMkLst>
          <pc:docMk/>
          <pc:sldMk cId="2251896276" sldId="312"/>
        </pc:sldMkLst>
        <pc:spChg chg="mod">
          <ac:chgData name="" userId="dbe1492c70b6d8a8" providerId="LiveId" clId="{2E7271B5-7893-4480-BFA7-8DB2629B20D3}" dt="2023-03-17T21:20:41.708" v="37" actId="20577"/>
          <ac:spMkLst>
            <pc:docMk/>
            <pc:sldMk cId="2251896276" sldId="312"/>
            <ac:spMk id="4" creationId="{AB538162-8136-4BED-83AE-63346E3194E9}"/>
          </ac:spMkLst>
        </pc:spChg>
        <pc:spChg chg="mod">
          <ac:chgData name="" userId="dbe1492c70b6d8a8" providerId="LiveId" clId="{2E7271B5-7893-4480-BFA7-8DB2629B20D3}" dt="2023-03-17T21:20:45.487" v="48" actId="20577"/>
          <ac:spMkLst>
            <pc:docMk/>
            <pc:sldMk cId="2251896276" sldId="312"/>
            <ac:spMk id="5" creationId="{9FB872BB-9A49-4DD8-831B-3F846F75E2C1}"/>
          </ac:spMkLst>
        </pc:spChg>
        <pc:spChg chg="mod">
          <ac:chgData name="" userId="dbe1492c70b6d8a8" providerId="LiveId" clId="{2E7271B5-7893-4480-BFA7-8DB2629B20D3}" dt="2023-03-17T21:23:20.227" v="229" actId="20577"/>
          <ac:spMkLst>
            <pc:docMk/>
            <pc:sldMk cId="2251896276" sldId="312"/>
            <ac:spMk id="7" creationId="{FD5445EB-8000-4D52-B8AE-D7246C91D098}"/>
          </ac:spMkLst>
        </pc:spChg>
        <pc:spChg chg="mod">
          <ac:chgData name="" userId="dbe1492c70b6d8a8" providerId="LiveId" clId="{2E7271B5-7893-4480-BFA7-8DB2629B20D3}" dt="2023-03-17T21:21:04.168" v="97" actId="20577"/>
          <ac:spMkLst>
            <pc:docMk/>
            <pc:sldMk cId="2251896276" sldId="312"/>
            <ac:spMk id="8" creationId="{80367D23-E933-4CE1-BBC1-A4BC28983F4A}"/>
          </ac:spMkLst>
        </pc:spChg>
        <pc:spChg chg="mod">
          <ac:chgData name="" userId="dbe1492c70b6d8a8" providerId="LiveId" clId="{2E7271B5-7893-4480-BFA7-8DB2629B20D3}" dt="2023-03-17T21:20:54.476" v="74" actId="20577"/>
          <ac:spMkLst>
            <pc:docMk/>
            <pc:sldMk cId="2251896276" sldId="312"/>
            <ac:spMk id="9" creationId="{75C2381F-12A4-4A9A-962F-73C09926D2FB}"/>
          </ac:spMkLst>
        </pc:spChg>
      </pc:sldChg>
      <pc:sldMasterChg chg="addSp delSldLayout modSldLayout">
        <pc:chgData name="" userId="dbe1492c70b6d8a8" providerId="LiveId" clId="{2E7271B5-7893-4480-BFA7-8DB2629B20D3}" dt="2023-03-17T21:22:09.997" v="172" actId="2696"/>
        <pc:sldMasterMkLst>
          <pc:docMk/>
          <pc:sldMasterMk cId="1929038392" sldId="2147483678"/>
        </pc:sldMasterMkLst>
        <pc:spChg chg="add">
          <ac:chgData name="" userId="dbe1492c70b6d8a8" providerId="LiveId" clId="{2E7271B5-7893-4480-BFA7-8DB2629B20D3}" dt="2023-03-17T21:19:46.828" v="0"/>
          <ac:spMkLst>
            <pc:docMk/>
            <pc:sldMasterMk cId="1929038392" sldId="2147483678"/>
            <ac:spMk id="6" creationId="{04574FA5-12D3-485E-B1E6-EABDFD837719}"/>
          </ac:spMkLst>
        </pc:spChg>
        <pc:picChg chg="add">
          <ac:chgData name="" userId="dbe1492c70b6d8a8" providerId="LiveId" clId="{2E7271B5-7893-4480-BFA7-8DB2629B20D3}" dt="2023-03-17T21:19:46.828" v="0"/>
          <ac:picMkLst>
            <pc:docMk/>
            <pc:sldMasterMk cId="1929038392" sldId="2147483678"/>
            <ac:picMk id="4" creationId="{88A15DA9-327C-4D9D-8C0D-79677BBA6ADE}"/>
          </ac:picMkLst>
        </pc:picChg>
        <pc:picChg chg="add">
          <ac:chgData name="" userId="dbe1492c70b6d8a8" providerId="LiveId" clId="{2E7271B5-7893-4480-BFA7-8DB2629B20D3}" dt="2023-03-17T21:19:46.828" v="0"/>
          <ac:picMkLst>
            <pc:docMk/>
            <pc:sldMasterMk cId="1929038392" sldId="2147483678"/>
            <ac:picMk id="5" creationId="{F9D247DE-9E88-45B3-937A-08B253FDAC7C}"/>
          </ac:picMkLst>
        </pc:picChg>
        <pc:sldLayoutChg chg="addSp">
          <pc:chgData name="" userId="dbe1492c70b6d8a8" providerId="LiveId" clId="{2E7271B5-7893-4480-BFA7-8DB2629B20D3}" dt="2023-03-17T21:19:46.828" v="0"/>
          <pc:sldLayoutMkLst>
            <pc:docMk/>
            <pc:sldMasterMk cId="1929038392" sldId="2147483678"/>
            <pc:sldLayoutMk cId="508688754" sldId="2147483681"/>
          </pc:sldLayoutMkLst>
          <pc:spChg chg="add">
            <ac:chgData name="" userId="dbe1492c70b6d8a8" providerId="LiveId" clId="{2E7271B5-7893-4480-BFA7-8DB2629B20D3}" dt="2023-03-17T21:19:46.828" v="0"/>
            <ac:spMkLst>
              <pc:docMk/>
              <pc:sldMasterMk cId="1929038392" sldId="2147483678"/>
              <pc:sldLayoutMk cId="508688754" sldId="2147483681"/>
              <ac:spMk id="8" creationId="{9B2002AA-535E-42DB-A60F-D2DCBA3BC5E1}"/>
            </ac:spMkLst>
          </pc:spChg>
        </pc:sldLayoutChg>
        <pc:sldLayoutChg chg="addSp">
          <pc:chgData name="" userId="dbe1492c70b6d8a8" providerId="LiveId" clId="{2E7271B5-7893-4480-BFA7-8DB2629B20D3}" dt="2023-03-17T21:19:46.828" v="0"/>
          <pc:sldLayoutMkLst>
            <pc:docMk/>
            <pc:sldMasterMk cId="1929038392" sldId="2147483678"/>
            <pc:sldLayoutMk cId="109349211" sldId="2147483683"/>
          </pc:sldLayoutMkLst>
          <pc:picChg chg="add">
            <ac:chgData name="" userId="dbe1492c70b6d8a8" providerId="LiveId" clId="{2E7271B5-7893-4480-BFA7-8DB2629B20D3}" dt="2023-03-17T21:19:46.828" v="0"/>
            <ac:picMkLst>
              <pc:docMk/>
              <pc:sldMasterMk cId="1929038392" sldId="2147483678"/>
              <pc:sldLayoutMk cId="109349211" sldId="2147483683"/>
              <ac:picMk id="6" creationId="{2097760A-6DF9-4719-8932-25F343838407}"/>
            </ac:picMkLst>
          </pc:picChg>
        </pc:sldLayoutChg>
        <pc:sldLayoutChg chg="addSp">
          <pc:chgData name="" userId="dbe1492c70b6d8a8" providerId="LiveId" clId="{2E7271B5-7893-4480-BFA7-8DB2629B20D3}" dt="2023-03-17T21:19:46.828" v="0"/>
          <pc:sldLayoutMkLst>
            <pc:docMk/>
            <pc:sldMasterMk cId="1929038392" sldId="2147483678"/>
            <pc:sldLayoutMk cId="1611878581" sldId="2147483685"/>
          </pc:sldLayoutMkLst>
          <pc:spChg chg="add">
            <ac:chgData name="" userId="dbe1492c70b6d8a8" providerId="LiveId" clId="{2E7271B5-7893-4480-BFA7-8DB2629B20D3}" dt="2023-03-17T21:19:46.828" v="0"/>
            <ac:spMkLst>
              <pc:docMk/>
              <pc:sldMasterMk cId="1929038392" sldId="2147483678"/>
              <pc:sldLayoutMk cId="1611878581" sldId="2147483685"/>
              <ac:spMk id="10" creationId="{9FF8947F-936E-493A-9A27-F5B54DFFF7E8}"/>
            </ac:spMkLst>
          </pc:spChg>
        </pc:sldLayoutChg>
        <pc:sldLayoutChg chg="addSp">
          <pc:chgData name="" userId="dbe1492c70b6d8a8" providerId="LiveId" clId="{2E7271B5-7893-4480-BFA7-8DB2629B20D3}" dt="2023-03-17T21:19:46.828" v="0"/>
          <pc:sldLayoutMkLst>
            <pc:docMk/>
            <pc:sldMasterMk cId="1929038392" sldId="2147483678"/>
            <pc:sldLayoutMk cId="2013871197" sldId="2147483686"/>
          </pc:sldLayoutMkLst>
          <pc:spChg chg="add">
            <ac:chgData name="" userId="dbe1492c70b6d8a8" providerId="LiveId" clId="{2E7271B5-7893-4480-BFA7-8DB2629B20D3}" dt="2023-03-17T21:19:46.828" v="0"/>
            <ac:spMkLst>
              <pc:docMk/>
              <pc:sldMasterMk cId="1929038392" sldId="2147483678"/>
              <pc:sldLayoutMk cId="2013871197" sldId="2147483686"/>
              <ac:spMk id="12" creationId="{35A04D98-6B42-470B-AC49-04331A039BC6}"/>
            </ac:spMkLst>
          </pc:spChg>
        </pc:sldLayoutChg>
        <pc:sldLayoutChg chg="addSp">
          <pc:chgData name="" userId="dbe1492c70b6d8a8" providerId="LiveId" clId="{2E7271B5-7893-4480-BFA7-8DB2629B20D3}" dt="2023-03-17T21:19:46.828" v="0"/>
          <pc:sldLayoutMkLst>
            <pc:docMk/>
            <pc:sldMasterMk cId="1929038392" sldId="2147483678"/>
            <pc:sldLayoutMk cId="956021088" sldId="2147483687"/>
          </pc:sldLayoutMkLst>
          <pc:spChg chg="add">
            <ac:chgData name="" userId="dbe1492c70b6d8a8" providerId="LiveId" clId="{2E7271B5-7893-4480-BFA7-8DB2629B20D3}" dt="2023-03-17T21:19:46.828" v="0"/>
            <ac:spMkLst>
              <pc:docMk/>
              <pc:sldMasterMk cId="1929038392" sldId="2147483678"/>
              <pc:sldLayoutMk cId="956021088" sldId="2147483687"/>
              <ac:spMk id="8" creationId="{8760878C-9FAB-4543-9ADF-C4D2B67B7AA2}"/>
            </ac:spMkLst>
          </pc:spChg>
        </pc:sldLayoutChg>
        <pc:sldLayoutChg chg="del">
          <pc:chgData name="" userId="dbe1492c70b6d8a8" providerId="LiveId" clId="{2E7271B5-7893-4480-BFA7-8DB2629B20D3}" dt="2023-03-17T21:22:09.997" v="172" actId="2696"/>
          <pc:sldLayoutMkLst>
            <pc:docMk/>
            <pc:sldMasterMk cId="1929038392" sldId="2147483678"/>
            <pc:sldLayoutMk cId="361171895" sldId="2147483694"/>
          </pc:sldLayoutMkLst>
        </pc:sldLayoutChg>
      </pc:sldMasterChg>
    </pc:docChg>
  </pc:docChgLst>
  <pc:docChgLst>
    <pc:chgData userId="dbe1492c70b6d8a8" providerId="LiveId" clId="{56535183-9AF1-4882-AAC9-BBE132869789}"/>
    <pc:docChg chg="modSld">
      <pc:chgData name="" userId="dbe1492c70b6d8a8" providerId="LiveId" clId="{56535183-9AF1-4882-AAC9-BBE132869789}" dt="2023-03-17T21:30:01.720" v="30" actId="113"/>
      <pc:docMkLst>
        <pc:docMk/>
      </pc:docMkLst>
      <pc:sldChg chg="modSp">
        <pc:chgData name="" userId="dbe1492c70b6d8a8" providerId="LiveId" clId="{56535183-9AF1-4882-AAC9-BBE132869789}" dt="2023-03-17T21:30:01.720" v="30" actId="113"/>
        <pc:sldMkLst>
          <pc:docMk/>
          <pc:sldMk cId="2251896276" sldId="312"/>
        </pc:sldMkLst>
        <pc:spChg chg="mod">
          <ac:chgData name="" userId="dbe1492c70b6d8a8" providerId="LiveId" clId="{56535183-9AF1-4882-AAC9-BBE132869789}" dt="2023-03-17T21:30:01.720" v="30" actId="113"/>
          <ac:spMkLst>
            <pc:docMk/>
            <pc:sldMk cId="2251896276" sldId="312"/>
            <ac:spMk id="6" creationId="{1F6A9FA4-3D3F-4A9B-B371-B986CCFD7ECC}"/>
          </ac:spMkLst>
        </pc:spChg>
        <pc:spChg chg="mod">
          <ac:chgData name="" userId="dbe1492c70b6d8a8" providerId="LiveId" clId="{56535183-9AF1-4882-AAC9-BBE132869789}" dt="2023-03-17T21:27:26.554" v="14" actId="2711"/>
          <ac:spMkLst>
            <pc:docMk/>
            <pc:sldMk cId="2251896276" sldId="312"/>
            <ac:spMk id="7" creationId="{FD5445EB-8000-4D52-B8AE-D7246C91D0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C04A-C335-487A-8178-6C90F0F29C95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5CAA-7DFD-4456-A943-C499583E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6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0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6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Host = Specific window</a:t>
            </a:r>
          </a:p>
          <a:p>
            <a:r>
              <a:rPr lang="en-US" dirty="0"/>
              <a:t>All Hosts = All applications that may present a PowerShell window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53" y="2310319"/>
            <a:ext cx="10583694" cy="734379"/>
          </a:xfrm>
          <a:prstGeom prst="rect">
            <a:avLst/>
          </a:prstGeom>
        </p:spPr>
      </p:pic>
      <p:pic>
        <p:nvPicPr>
          <p:cNvPr id="9" name="Picture 8" descr="Patch My PC&#10;&#10;Description automatically generated">
            <a:extLst>
              <a:ext uri="{FF2B5EF4-FFF2-40B4-BE49-F238E27FC236}">
                <a16:creationId xmlns:a16="http://schemas.microsoft.com/office/drawing/2014/main" id="{4BD22D82-402F-6970-2ECD-D1C210EC6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9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48F13E26-BB6A-2E5C-467C-A6108F26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2AC3D-8D22-4BAC-9CF2-F632CE7B02B7}"/>
              </a:ext>
            </a:extLst>
          </p:cNvPr>
          <p:cNvSpPr txBox="1"/>
          <p:nvPr/>
        </p:nvSpPr>
        <p:spPr>
          <a:xfrm>
            <a:off x="2490569" y="4896373"/>
            <a:ext cx="29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Oct – 1 Nov,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0CFB5-AC88-4715-B062-536A9CDF734E}"/>
              </a:ext>
            </a:extLst>
          </p:cNvPr>
          <p:cNvSpPr txBox="1"/>
          <p:nvPr/>
        </p:nvSpPr>
        <p:spPr>
          <a:xfrm>
            <a:off x="6814658" y="4896373"/>
            <a:ext cx="28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5-9 May, 2024</a:t>
            </a:r>
          </a:p>
        </p:txBody>
      </p:sp>
      <p:pic>
        <p:nvPicPr>
          <p:cNvPr id="7" name="Picture 6" descr="A sign with palm trees and a build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51ED804-76A9-B63A-770C-A584CE6B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08" y="2039768"/>
            <a:ext cx="2981763" cy="29817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31" y="2039767"/>
            <a:ext cx="2973203" cy="2981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/>
        </p:nvSpPr>
        <p:spPr>
          <a:xfrm>
            <a:off x="2519931" y="5125179"/>
            <a:ext cx="292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29 Oct – 1 Nov,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/>
        </p:nvSpPr>
        <p:spPr>
          <a:xfrm>
            <a:off x="6859483" y="5125179"/>
            <a:ext cx="28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5-9 May,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</p:spTree>
    <p:extLst>
      <p:ext uri="{BB962C8B-B14F-4D97-AF65-F5344CB8AC3E}">
        <p14:creationId xmlns:p14="http://schemas.microsoft.com/office/powerpoint/2010/main" val="53656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55A89AA2-2C7D-F3B0-F912-82400D81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8" y="0"/>
            <a:ext cx="11083844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06" y="1955345"/>
            <a:ext cx="3702232" cy="2120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" y="4855464"/>
            <a:ext cx="2517396" cy="1828800"/>
          </a:xfrm>
          <a:prstGeom prst="rect">
            <a:avLst/>
          </a:prstGeom>
        </p:spPr>
      </p:pic>
      <p:pic>
        <p:nvPicPr>
          <p:cNvPr id="13" name="Picture 12" descr="Adaptiva">
            <a:extLst>
              <a:ext uri="{FF2B5EF4-FFF2-40B4-BE49-F238E27FC236}">
                <a16:creationId xmlns:a16="http://schemas.microsoft.com/office/drawing/2014/main" id="{A777C97A-20FD-B88A-2F54-E9D359B26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15" y="5291519"/>
            <a:ext cx="1568545" cy="36576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5656" y="5325038"/>
            <a:ext cx="1194868" cy="298717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20" y="4956590"/>
            <a:ext cx="2310575" cy="1035615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79929C4D-B2BA-AF03-83C3-8650953C41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45" y="6103313"/>
            <a:ext cx="1658985" cy="40233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704308-21F2-44A4-74D7-54F415FC6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6" y="6178426"/>
            <a:ext cx="1263474" cy="222709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E4A1A8A-4BE9-B4FC-2B2B-E40F607BC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38" y="6023901"/>
            <a:ext cx="531761" cy="531761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91" y="5172921"/>
            <a:ext cx="20733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9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3B4AED-790C-4010-9C1A-F14EBD01C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55" y="0"/>
            <a:ext cx="53684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0618" y="692727"/>
            <a:ext cx="8954219" cy="1829931"/>
          </a:xfrm>
        </p:spPr>
        <p:txBody>
          <a:bodyPr anchor="b"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2727"/>
            <a:ext cx="2124974" cy="329693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0617" y="2650836"/>
            <a:ext cx="4416726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#1 Info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73992" y="2650836"/>
            <a:ext cx="4390845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#2 Info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07911" y="8463005"/>
            <a:ext cx="1219200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FB5D1-4044-4A64-B31F-F16402C0807C}"/>
              </a:ext>
            </a:extLst>
          </p:cNvPr>
          <p:cNvSpPr/>
          <p:nvPr userDrawn="1"/>
        </p:nvSpPr>
        <p:spPr>
          <a:xfrm>
            <a:off x="3526970" y="5708072"/>
            <a:ext cx="7618661" cy="259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  <p:pic>
        <p:nvPicPr>
          <p:cNvPr id="5" name="Picture 4" descr="Patch My PC&#10;&#10;Description automatically generated">
            <a:extLst>
              <a:ext uri="{FF2B5EF4-FFF2-40B4-BE49-F238E27FC236}">
                <a16:creationId xmlns:a16="http://schemas.microsoft.com/office/drawing/2014/main" id="{9340B6B1-0461-46E3-AB04-8E33F6DBB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4604" y="5159829"/>
            <a:ext cx="2130071" cy="15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60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315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419474"/>
            <a:ext cx="12192000" cy="3438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AEFD4-E6D3-46FD-8FFB-2BE59ADF05A2}"/>
              </a:ext>
            </a:extLst>
          </p:cNvPr>
          <p:cNvSpPr/>
          <p:nvPr userDrawn="1"/>
        </p:nvSpPr>
        <p:spPr>
          <a:xfrm>
            <a:off x="902397" y="1281093"/>
            <a:ext cx="5124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Extended 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7D743-987E-4F12-B73E-BB41A31AC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04069" y="3849145"/>
            <a:ext cx="2743200" cy="1371600"/>
          </a:xfrm>
          <a:prstGeom prst="rect">
            <a:avLst/>
          </a:prstGeom>
        </p:spPr>
      </p:pic>
      <p:pic>
        <p:nvPicPr>
          <p:cNvPr id="9" name="Picture 8" descr="Image result for vmware logo transparent background">
            <a:extLst>
              <a:ext uri="{FF2B5EF4-FFF2-40B4-BE49-F238E27FC236}">
                <a16:creationId xmlns:a16="http://schemas.microsoft.com/office/drawing/2014/main" id="{A29F66F6-AC43-4754-B9A8-3590AA1BFD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629" y="3945205"/>
            <a:ext cx="2377440" cy="3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253FBF-5F4F-4C73-8A47-4A295226F1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37869" y="6108760"/>
            <a:ext cx="2743200" cy="413391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16363187-4884-4038-AAC7-43087AF999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04069" y="5735772"/>
            <a:ext cx="2743200" cy="786379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4EF808-B2FB-457E-B329-9BCAA98E0E1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37869" y="5034208"/>
            <a:ext cx="2743200" cy="373074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78A19649-149E-4513-BB98-185B7A4E36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5869" y="3794776"/>
            <a:ext cx="3657600" cy="26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3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Red)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1721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2002AA-535E-42DB-A60F-D2DCBA3BC5E1}"/>
              </a:ext>
            </a:extLst>
          </p:cNvPr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7760A-6DF9-4719-8932-25F343838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32" y="2006600"/>
            <a:ext cx="2582168" cy="40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130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F8947F-936E-493A-9A27-F5B54DFFF7E8}"/>
              </a:ext>
            </a:extLst>
          </p:cNvPr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A04D98-6B42-470B-AC49-04331A039BC6}"/>
              </a:ext>
            </a:extLst>
          </p:cNvPr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4" y="1258200"/>
            <a:ext cx="11838562" cy="645279"/>
          </a:xfrm>
          <a:prstGeom prst="rect">
            <a:avLst/>
          </a:prstGeom>
        </p:spPr>
      </p:pic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60878C-9FAB-4543-9ADF-C4D2B67B7AA2}"/>
              </a:ext>
            </a:extLst>
          </p:cNvPr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2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15DA9-327C-4D9D-8C0D-79677BBA6AD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55" y="0"/>
            <a:ext cx="53684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247DE-9E88-45B3-937A-08B253FDAC7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5" y="6035040"/>
            <a:ext cx="1600200" cy="645554"/>
          </a:xfrm>
          <a:prstGeom prst="rect">
            <a:avLst/>
          </a:prstGeom>
        </p:spPr>
      </p:pic>
      <p:sp>
        <p:nvSpPr>
          <p:cNvPr id="6" name="fl">
            <a:extLst>
              <a:ext uri="{FF2B5EF4-FFF2-40B4-BE49-F238E27FC236}">
                <a16:creationId xmlns:a16="http://schemas.microsoft.com/office/drawing/2014/main" id="{04574FA5-12D3-485E-B1E6-EABDFD837719}"/>
              </a:ext>
            </a:extLst>
          </p:cNvPr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3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orient="horz" pos="3816" userDrawn="1">
          <p15:clr>
            <a:srgbClr val="F26B43"/>
          </p15:clr>
        </p15:guide>
        <p15:guide id="6" orient="horz" pos="144" userDrawn="1">
          <p15:clr>
            <a:srgbClr val="F26B43"/>
          </p15:clr>
        </p15:guide>
        <p15:guide id="7" orient="horz" pos="720" userDrawn="1">
          <p15:clr>
            <a:srgbClr val="F26B43"/>
          </p15:clr>
        </p15:guide>
        <p15:guide id="8" orient="horz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module/microsoft.powershell.core/about/about_profiles?view=powershell-7.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module/cimcmdlets/?view=powershell-7.2" TargetMode="External"/><Relationship Id="rId7" Type="http://schemas.openxmlformats.org/officeDocument/2006/relationships/hyperlink" Target="https://github.com/JordanTheITGuy/PowerShell-For-Padawans" TargetMode="External"/><Relationship Id="rId2" Type="http://schemas.openxmlformats.org/officeDocument/2006/relationships/hyperlink" Target="https://docs.microsoft.com/en-us/powershell/module/microsoft.powershell.core/about/about_profiles?view=powershell-7.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powershell/scripting/whats-new/module-compatibility?view=powershell-7.2" TargetMode="External"/><Relationship Id="rId5" Type="http://schemas.openxmlformats.org/officeDocument/2006/relationships/hyperlink" Target="https://docs.microsoft.com/en-us/powershell/scripting/whats-new/what-s-new-in-powershell-73?view=powershell-7.2" TargetMode="External"/><Relationship Id="rId4" Type="http://schemas.openxmlformats.org/officeDocument/2006/relationships/hyperlink" Target="https://docs.microsoft.com/en-us/powershell/scripting/learn/ps101/00-introduction?view=powershell-7.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" Type="http://schemas.openxmlformats.org/officeDocument/2006/relationships/image" Target="../media/image122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203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230.pn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image" Target="../media/image251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Primer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(or re-</a:t>
            </a:r>
            <a:r>
              <a:rPr lang="en-US" dirty="0" err="1"/>
              <a:t>aquainted</a:t>
            </a:r>
            <a:r>
              <a:rPr lang="en-US" dirty="0"/>
              <a:t>) with PowerShell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664C-C98E-4E5F-9585-7266C857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Cmdlet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2FFFB-5A1E-4E6D-8A02-F5D500E26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Verb-Noun</a:t>
            </a:r>
          </a:p>
          <a:p>
            <a:r>
              <a:rPr lang="en-US" dirty="0"/>
              <a:t>Most (but not all) Cmdlets utilize verbs on the approved list.</a:t>
            </a:r>
          </a:p>
          <a:p>
            <a:pPr lvl="1"/>
            <a:r>
              <a:rPr lang="en-US" dirty="0"/>
              <a:t>Get-Verb will show you all the approved verbs</a:t>
            </a:r>
          </a:p>
          <a:p>
            <a:r>
              <a:rPr lang="en-US" dirty="0"/>
              <a:t>Cmdlets are contained within modules</a:t>
            </a:r>
          </a:p>
          <a:p>
            <a:r>
              <a:rPr lang="en-US" dirty="0"/>
              <a:t>Cmdlet vs Function</a:t>
            </a:r>
          </a:p>
          <a:p>
            <a:endParaRPr lang="en-US" dirty="0"/>
          </a:p>
          <a:p>
            <a:r>
              <a:rPr lang="en-US" dirty="0"/>
              <a:t>Module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Cmdlet</a:t>
            </a:r>
          </a:p>
          <a:p>
            <a:pPr lvl="2"/>
            <a:r>
              <a:rPr lang="en-US" dirty="0"/>
              <a:t>Method</a:t>
            </a:r>
          </a:p>
          <a:p>
            <a:pPr lvl="2"/>
            <a:r>
              <a:rPr lang="en-US" dirty="0"/>
              <a:t>Property</a:t>
            </a:r>
          </a:p>
          <a:p>
            <a:pPr lvl="2"/>
            <a:r>
              <a:rPr lang="en-US" dirty="0" err="1"/>
              <a:t>Parametized</a:t>
            </a:r>
            <a:r>
              <a:rPr lang="en-US" dirty="0"/>
              <a:t> Property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B982-0EBA-4145-A9B0-DEC1750C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 to get started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1BA2-664E-4BB6-B3F5-D8A4185EC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Get-Help</a:t>
            </a:r>
          </a:p>
          <a:p>
            <a:pPr lvl="1"/>
            <a:r>
              <a:rPr lang="en-US" dirty="0"/>
              <a:t>Get-Help –Online</a:t>
            </a:r>
          </a:p>
          <a:p>
            <a:pPr lvl="1"/>
            <a:r>
              <a:rPr lang="en-US" dirty="0"/>
              <a:t>Update-Help</a:t>
            </a:r>
          </a:p>
          <a:p>
            <a:r>
              <a:rPr lang="en-US" dirty="0"/>
              <a:t>Get-Module</a:t>
            </a:r>
          </a:p>
          <a:p>
            <a:r>
              <a:rPr lang="en-US" dirty="0"/>
              <a:t>Get-Command</a:t>
            </a:r>
          </a:p>
          <a:p>
            <a:r>
              <a:rPr lang="en-US" dirty="0"/>
              <a:t>Get-Member</a:t>
            </a:r>
          </a:p>
          <a:p>
            <a:r>
              <a:rPr lang="en-US" dirty="0"/>
              <a:t>Get-Alias</a:t>
            </a:r>
          </a:p>
        </p:txBody>
      </p:sp>
    </p:spTree>
    <p:extLst>
      <p:ext uri="{BB962C8B-B14F-4D97-AF65-F5344CB8AC3E}">
        <p14:creationId xmlns:p14="http://schemas.microsoft.com/office/powerpoint/2010/main" val="409466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37E62-C1A5-4F77-9619-89689E97D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Cmdlets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1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0DDF-58D9-4BB1-A50F-7B5763B3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99DC-8BDD-45C8-AED8-2EA0383CB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Adds user-defined cmdlets, classes, and capabilities to PowerShell</a:t>
            </a:r>
          </a:p>
          <a:p>
            <a:r>
              <a:rPr lang="en-US" dirty="0"/>
              <a:t>Contents are loaded on each start of PowerShell</a:t>
            </a:r>
          </a:p>
          <a:p>
            <a:r>
              <a:rPr lang="en-US" dirty="0"/>
              <a:t>Best practice to restrict contents to functions as executed code can drastically increase startup times</a:t>
            </a:r>
          </a:p>
          <a:p>
            <a:r>
              <a:rPr lang="en-US" dirty="0"/>
              <a:t>Personal Profile code is loaded AFTER system profiles</a:t>
            </a:r>
          </a:p>
          <a:p>
            <a:r>
              <a:rPr lang="en-US" dirty="0"/>
              <a:t>Code that is fast after PowerShell is loaded does not mean that it’s fast when it’s loading</a:t>
            </a:r>
          </a:p>
          <a:p>
            <a:r>
              <a:rPr lang="en-US" dirty="0"/>
              <a:t>Can be used to load different profiles for different applications</a:t>
            </a:r>
          </a:p>
          <a:p>
            <a:pPr lvl="1"/>
            <a:r>
              <a:rPr lang="en-US" dirty="0"/>
              <a:t>Microsoft.PowerShell_profile.ps1</a:t>
            </a:r>
          </a:p>
          <a:p>
            <a:pPr lvl="1"/>
            <a:r>
              <a:rPr lang="en-US" dirty="0"/>
              <a:t>Microsoft.PowerShellISE_profile.ps1</a:t>
            </a:r>
          </a:p>
          <a:p>
            <a:pPr lvl="1"/>
            <a:r>
              <a:rPr lang="en-US" dirty="0"/>
              <a:t>Microsoft.VSCode_profile.ps1</a:t>
            </a:r>
          </a:p>
        </p:txBody>
      </p:sp>
    </p:spTree>
    <p:extLst>
      <p:ext uri="{BB962C8B-B14F-4D97-AF65-F5344CB8AC3E}">
        <p14:creationId xmlns:p14="http://schemas.microsoft.com/office/powerpoint/2010/main" val="397381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F33F-A938-4A39-9BCD-0922CCED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locations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C54F99-BEAE-42AE-9205-B1EC2414C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748658"/>
              </p:ext>
            </p:extLst>
          </p:nvPr>
        </p:nvGraphicFramePr>
        <p:xfrm>
          <a:off x="838200" y="1508125"/>
          <a:ext cx="10515600" cy="466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763">
                  <a:extLst>
                    <a:ext uri="{9D8B030D-6E8A-4147-A177-3AD203B41FA5}">
                      <a16:colId xmlns:a16="http://schemas.microsoft.com/office/drawing/2014/main" val="2156177315"/>
                    </a:ext>
                  </a:extLst>
                </a:gridCol>
                <a:gridCol w="7585837">
                  <a:extLst>
                    <a:ext uri="{9D8B030D-6E8A-4147-A177-3AD203B41FA5}">
                      <a16:colId xmlns:a16="http://schemas.microsoft.com/office/drawing/2014/main" val="4094494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313782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All Users, All Hosts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Windows - $PSHOME\Profile.ps1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Linux - /usr/local/microsoft/powershell/7/profile.ps1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macOS - /usr/local/microsoft/powershell/7/profile.ps1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420638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All Users, Current Host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Windows - $PSHOME\Microsoft.PowerShell_profile.ps1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Linux - /usr/local/microsoft/powershell/7/Microsoft.Powershell_profile.ps1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macOS - /usr/local/microsoft/powershell/7/Microsoft.Powershell_profile.ps1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88073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Current User, All Hosts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Windows - $Home\[My ]Documents\PowerShell\Profile.ps1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Linux - ~/.config/</a:t>
                      </a:r>
                      <a:r>
                        <a:rPr lang="en-US" sz="1600" dirty="0" err="1">
                          <a:effectLst/>
                        </a:rPr>
                        <a:t>powershell</a:t>
                      </a:r>
                      <a:r>
                        <a:rPr lang="en-US" sz="1600" dirty="0">
                          <a:effectLst/>
                        </a:rPr>
                        <a:t>/profile.ps1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macOS - ~/.config/</a:t>
                      </a:r>
                      <a:r>
                        <a:rPr lang="en-US" sz="1600" dirty="0" err="1">
                          <a:effectLst/>
                        </a:rPr>
                        <a:t>powershell</a:t>
                      </a:r>
                      <a:r>
                        <a:rPr lang="en-US" sz="1600" dirty="0">
                          <a:effectLst/>
                        </a:rPr>
                        <a:t>/profile.ps1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34865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Current user, Current Host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Windows - $Home\[My ]Documents\PowerShell\Microsoft.PowerShell_profile.ps1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Linux - ~/.config/</a:t>
                      </a:r>
                      <a:r>
                        <a:rPr lang="en-US" sz="1600" dirty="0" err="1">
                          <a:effectLst/>
                        </a:rPr>
                        <a:t>powershell</a:t>
                      </a:r>
                      <a:r>
                        <a:rPr lang="en-US" sz="1600" dirty="0">
                          <a:effectLst/>
                        </a:rPr>
                        <a:t>/Microsoft.Powershell_profile.ps1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macOS - ~/.config/</a:t>
                      </a:r>
                      <a:r>
                        <a:rPr lang="en-US" sz="1600" dirty="0" err="1">
                          <a:effectLst/>
                        </a:rPr>
                        <a:t>powershell</a:t>
                      </a:r>
                      <a:r>
                        <a:rPr lang="en-US" sz="1600" dirty="0">
                          <a:effectLst/>
                        </a:rPr>
                        <a:t>/Microsoft.Powershell_profile.ps1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5848511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1645B2-FB5A-4EAE-B0AB-3829976142A3}"/>
              </a:ext>
            </a:extLst>
          </p:cNvPr>
          <p:cNvSpPr txBox="1"/>
          <p:nvPr/>
        </p:nvSpPr>
        <p:spPr>
          <a:xfrm>
            <a:off x="609600" y="5193792"/>
            <a:ext cx="572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about Profiles - PowerShell | Microsoft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7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7C418-A29D-4072-AF3F-5BC9F07ED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Profiles</a:t>
            </a:r>
          </a:p>
        </p:txBody>
      </p:sp>
    </p:spTree>
    <p:extLst>
      <p:ext uri="{BB962C8B-B14F-4D97-AF65-F5344CB8AC3E}">
        <p14:creationId xmlns:p14="http://schemas.microsoft.com/office/powerpoint/2010/main" val="61364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85C6-A197-4B1C-BFC9-646C2231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Cmdlet Comparisons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7427E1C-70C6-46DD-8E80-FAC603094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192782"/>
              </p:ext>
            </p:extLst>
          </p:nvPr>
        </p:nvGraphicFramePr>
        <p:xfrm>
          <a:off x="2139697" y="1257300"/>
          <a:ext cx="832104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680">
                  <a:extLst>
                    <a:ext uri="{9D8B030D-6E8A-4147-A177-3AD203B41FA5}">
                      <a16:colId xmlns:a16="http://schemas.microsoft.com/office/drawing/2014/main" val="1388572519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1024302179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253455183"/>
                    </a:ext>
                  </a:extLst>
                </a:gridCol>
              </a:tblGrid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CMD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283690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/>
                        <a:t>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Get-</a:t>
                      </a:r>
                      <a:r>
                        <a:rPr lang="en-US" dirty="0" err="1"/>
                        <a:t>ChildItem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20438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Test-Connection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14451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Get-Content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934878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 err="1"/>
                        <a:t>cls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Clear-Host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938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Copy-Item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41046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Move-Item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60563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Remove-Item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rm, </a:t>
                      </a:r>
                      <a:r>
                        <a:rPr lang="en-US" dirty="0" err="1"/>
                        <a:t>rmdir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67215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Rename-Item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38393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Get-Location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82363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Set-Location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009452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/>
                        <a:t>echo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Write-Output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27070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 err="1"/>
                        <a:t>tasklist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Get-Process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60361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 err="1"/>
                        <a:t>taskkill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Stop-Process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86422"/>
                  </a:ext>
                </a:extLst>
              </a:tr>
              <a:tr h="207797">
                <a:tc>
                  <a:txBody>
                    <a:bodyPr/>
                    <a:lstStyle/>
                    <a:p>
                      <a:r>
                        <a:rPr lang="en-US" dirty="0" err="1"/>
                        <a:t>findstr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Select-String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82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D191-FC00-4386-A555-7F7A7944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4968-ECAF-43B6-8959-46B9788A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Logical</a:t>
            </a:r>
          </a:p>
          <a:p>
            <a:pPr lvl="1"/>
            <a:r>
              <a:rPr lang="en-US" dirty="0"/>
              <a:t>-and, –or, –not, –</a:t>
            </a:r>
            <a:r>
              <a:rPr lang="en-US" dirty="0" err="1"/>
              <a:t>xor</a:t>
            </a:r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-eq, -ne, -</a:t>
            </a:r>
            <a:r>
              <a:rPr lang="en-US" dirty="0" err="1"/>
              <a:t>gt</a:t>
            </a:r>
            <a:r>
              <a:rPr lang="en-US" dirty="0"/>
              <a:t>, -</a:t>
            </a:r>
            <a:r>
              <a:rPr lang="en-US" dirty="0" err="1"/>
              <a:t>lt</a:t>
            </a:r>
            <a:r>
              <a:rPr lang="en-US" dirty="0"/>
              <a:t>, -le, -</a:t>
            </a:r>
            <a:r>
              <a:rPr lang="en-US" dirty="0" err="1"/>
              <a:t>ge</a:t>
            </a:r>
            <a:r>
              <a:rPr lang="en-US" dirty="0"/>
              <a:t>, -match, -like</a:t>
            </a:r>
          </a:p>
          <a:p>
            <a:r>
              <a:rPr lang="en-US" dirty="0"/>
              <a:t>Assignment</a:t>
            </a:r>
          </a:p>
          <a:p>
            <a:pPr lvl="1"/>
            <a:r>
              <a:rPr lang="en-US" dirty="0"/>
              <a:t>=, +=, -=, *=, /=, ++, --</a:t>
            </a:r>
          </a:p>
          <a:p>
            <a:r>
              <a:rPr lang="en-US" dirty="0"/>
              <a:t>Arithmetic</a:t>
            </a:r>
          </a:p>
          <a:p>
            <a:pPr lvl="1"/>
            <a:r>
              <a:rPr lang="en-US" dirty="0"/>
              <a:t>+, -, *, /, =, %</a:t>
            </a:r>
          </a:p>
          <a:p>
            <a:r>
              <a:rPr lang="en-US" dirty="0"/>
              <a:t>Boolean/Bitwise</a:t>
            </a:r>
          </a:p>
          <a:p>
            <a:pPr lvl="1"/>
            <a:r>
              <a:rPr lang="en-US" dirty="0"/>
              <a:t>-band, -</a:t>
            </a:r>
            <a:r>
              <a:rPr lang="en-US" dirty="0" err="1"/>
              <a:t>bor</a:t>
            </a:r>
            <a:r>
              <a:rPr lang="en-US" dirty="0"/>
              <a:t>, -</a:t>
            </a:r>
            <a:r>
              <a:rPr lang="en-US" dirty="0" err="1"/>
              <a:t>bxor</a:t>
            </a:r>
            <a:r>
              <a:rPr lang="en-US" dirty="0"/>
              <a:t>, -</a:t>
            </a:r>
            <a:r>
              <a:rPr lang="en-US" dirty="0" err="1"/>
              <a:t>bnot</a:t>
            </a:r>
            <a:r>
              <a:rPr lang="en-US" dirty="0"/>
              <a:t>, -</a:t>
            </a:r>
            <a:r>
              <a:rPr lang="en-US" dirty="0" err="1"/>
              <a:t>shl</a:t>
            </a:r>
            <a:r>
              <a:rPr lang="en-US" dirty="0"/>
              <a:t>, -</a:t>
            </a:r>
            <a:r>
              <a:rPr lang="en-US" dirty="0" err="1"/>
              <a:t>shr</a:t>
            </a:r>
            <a:endParaRPr lang="en-US" dirty="0"/>
          </a:p>
          <a:p>
            <a:r>
              <a:rPr lang="en-US" dirty="0"/>
              <a:t>Containment</a:t>
            </a:r>
          </a:p>
          <a:p>
            <a:pPr lvl="1"/>
            <a:r>
              <a:rPr lang="en-US" dirty="0"/>
              <a:t>-contains, -in, -</a:t>
            </a:r>
            <a:r>
              <a:rPr lang="en-US" dirty="0" err="1"/>
              <a:t>notin</a:t>
            </a:r>
            <a:r>
              <a:rPr lang="en-US" dirty="0"/>
              <a:t>, -</a:t>
            </a:r>
            <a:r>
              <a:rPr lang="en-US" dirty="0" err="1"/>
              <a:t>notcontains</a:t>
            </a:r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-split, -join, </a:t>
            </a:r>
            <a:r>
              <a:rPr lang="en-US" dirty="0" err="1"/>
              <a:t>SubExpression</a:t>
            </a:r>
            <a:r>
              <a:rPr lang="en-US" dirty="0"/>
              <a:t> (“$($x)” or “$(Get-Date)”), -match, -</a:t>
            </a:r>
            <a:r>
              <a:rPr lang="en-US" dirty="0" err="1"/>
              <a:t>notmatch</a:t>
            </a:r>
            <a:r>
              <a:rPr lang="en-US" dirty="0"/>
              <a:t>, -</a:t>
            </a:r>
            <a:r>
              <a:rPr lang="en-US" dirty="0" err="1"/>
              <a:t>cmatch</a:t>
            </a:r>
            <a:endParaRPr lang="en-US" dirty="0"/>
          </a:p>
          <a:p>
            <a:r>
              <a:rPr lang="en-US" dirty="0"/>
              <a:t>Type</a:t>
            </a:r>
          </a:p>
          <a:p>
            <a:pPr lvl="1"/>
            <a:r>
              <a:rPr lang="en-US" dirty="0"/>
              <a:t>-is, -</a:t>
            </a:r>
            <a:r>
              <a:rPr lang="en-US" dirty="0" err="1"/>
              <a:t>isnot</a:t>
            </a:r>
            <a:r>
              <a:rPr lang="en-US" dirty="0"/>
              <a:t>, -as</a:t>
            </a:r>
          </a:p>
          <a:p>
            <a:r>
              <a:rPr lang="en-US" dirty="0"/>
              <a:t>Special</a:t>
            </a:r>
          </a:p>
          <a:p>
            <a:pPr lvl="1"/>
            <a:r>
              <a:rPr lang="en-US" dirty="0"/>
              <a:t>( ), &amp;, @{}, @()</a:t>
            </a:r>
          </a:p>
        </p:txBody>
      </p:sp>
    </p:spTree>
    <p:extLst>
      <p:ext uri="{BB962C8B-B14F-4D97-AF65-F5344CB8AC3E}">
        <p14:creationId xmlns:p14="http://schemas.microsoft.com/office/powerpoint/2010/main" val="63796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D86CD-EA2F-437E-AE36-C6FC66256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44301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7F8272-9DB9-46F2-9927-40676B0F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at first you don’t succeed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0B23-E258-445D-A51E-0A64B49E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or catch again</a:t>
            </a:r>
          </a:p>
          <a:p>
            <a:endParaRPr lang="en-US" dirty="0"/>
          </a:p>
          <a:p>
            <a:r>
              <a:rPr lang="en-US" dirty="0"/>
              <a:t>Try</a:t>
            </a:r>
          </a:p>
          <a:p>
            <a:pPr lvl="1"/>
            <a:r>
              <a:rPr lang="en-US" dirty="0"/>
              <a:t>Begin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End</a:t>
            </a:r>
          </a:p>
          <a:p>
            <a:r>
              <a:rPr lang="en-US" dirty="0"/>
              <a:t>Catch</a:t>
            </a:r>
          </a:p>
          <a:p>
            <a:pPr lvl="1"/>
            <a:r>
              <a:rPr lang="en-US" dirty="0"/>
              <a:t>Catch Specific Exception</a:t>
            </a:r>
          </a:p>
          <a:p>
            <a:r>
              <a:rPr lang="en-US" dirty="0"/>
              <a:t>Finally</a:t>
            </a:r>
          </a:p>
        </p:txBody>
      </p:sp>
    </p:spTree>
    <p:extLst>
      <p:ext uri="{BB962C8B-B14F-4D97-AF65-F5344CB8AC3E}">
        <p14:creationId xmlns:p14="http://schemas.microsoft.com/office/powerpoint/2010/main" val="153834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E4BB211-4F90-4CD8-81FA-B025CCDBC5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28E20-CD8E-4488-8C5D-B30CAEEA05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38162-8136-4BED-83AE-63346E3194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Jordan </a:t>
            </a:r>
            <a:r>
              <a:rPr lang="en-US" dirty="0" err="1"/>
              <a:t>Benzing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872BB-9A49-4DD8-831B-3F846F75E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Scott Corio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6A9FA4-3D3F-4A9B-B371-B986CCFD7E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JordanTheITguy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      </a:t>
            </a:r>
            <a:r>
              <a:rPr lang="en-US" dirty="0"/>
              <a:t>Logrusmaster#2047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5445EB-8000-4D52-B8AE-D7246C91D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Material Design Icons Desktop" panose="02000503000000000000" pitchFamily="2" charset="0"/>
              </a:rPr>
              <a:t>󰕄</a:t>
            </a:r>
            <a:r>
              <a:rPr lang="en-US" dirty="0"/>
              <a:t>      @</a:t>
            </a:r>
            <a:r>
              <a:rPr lang="en-US" dirty="0" err="1"/>
              <a:t>ScottCorio</a:t>
            </a:r>
            <a:endParaRPr lang="en-US" dirty="0"/>
          </a:p>
          <a:p>
            <a:r>
              <a:rPr lang="en-US" dirty="0">
                <a:latin typeface="Material Design Icons Desktop" panose="02000503000000000000" pitchFamily="2" charset="0"/>
              </a:rPr>
              <a:t>󰙯      </a:t>
            </a:r>
            <a:r>
              <a:rPr lang="en-US" dirty="0"/>
              <a:t> DumpsterDave#1337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367D23-E933-4CE1-BBC1-A4BC28983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MVP, Engineer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C2381F-12A4-4A9A-962F-73C09926D2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Enterprise Cloud Architect</a:t>
            </a:r>
          </a:p>
        </p:txBody>
      </p:sp>
    </p:spTree>
    <p:extLst>
      <p:ext uri="{BB962C8B-B14F-4D97-AF65-F5344CB8AC3E}">
        <p14:creationId xmlns:p14="http://schemas.microsoft.com/office/powerpoint/2010/main" val="225189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42C7F-22C4-49AB-8A0B-490EB11E0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Failing With Style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A13C51-0C3B-4E10-9485-52EB96036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44" y="3830250"/>
            <a:ext cx="4014620" cy="200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6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4ED66C-DFD2-4659-BCE2-2B7A0528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 Streams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867C4-87D3-4E02-89C1-027122451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Write-Output</a:t>
            </a:r>
          </a:p>
          <a:p>
            <a:r>
              <a:rPr lang="en-US" dirty="0"/>
              <a:t>Write-Warning</a:t>
            </a:r>
          </a:p>
          <a:p>
            <a:r>
              <a:rPr lang="en-US" dirty="0"/>
              <a:t>Write-Error</a:t>
            </a:r>
          </a:p>
          <a:p>
            <a:r>
              <a:rPr lang="en-US" dirty="0"/>
              <a:t>Write-Debug</a:t>
            </a:r>
          </a:p>
          <a:p>
            <a:r>
              <a:rPr lang="en-US" dirty="0"/>
              <a:t>Write-Verbose</a:t>
            </a:r>
          </a:p>
          <a:p>
            <a:r>
              <a:rPr lang="en-US" dirty="0"/>
              <a:t>Write-Information</a:t>
            </a:r>
          </a:p>
          <a:p>
            <a:pPr lvl="1"/>
            <a:r>
              <a:rPr lang="en-US" dirty="0"/>
              <a:t>Write-Host (careful)</a:t>
            </a:r>
          </a:p>
        </p:txBody>
      </p:sp>
    </p:spTree>
    <p:extLst>
      <p:ext uri="{BB962C8B-B14F-4D97-AF65-F5344CB8AC3E}">
        <p14:creationId xmlns:p14="http://schemas.microsoft.com/office/powerpoint/2010/main" val="96395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D0CEE-ABE8-4375-B1D9-B66DB739B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Streams</a:t>
            </a:r>
          </a:p>
          <a:p>
            <a:r>
              <a:rPr lang="en-US" dirty="0"/>
              <a:t>Beam this up Scotty!</a:t>
            </a:r>
          </a:p>
        </p:txBody>
      </p:sp>
    </p:spTree>
    <p:extLst>
      <p:ext uri="{BB962C8B-B14F-4D97-AF65-F5344CB8AC3E}">
        <p14:creationId xmlns:p14="http://schemas.microsoft.com/office/powerpoint/2010/main" val="11956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16D2-FB1E-44CA-80D3-DA240B4D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Core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4E6D-9E8E-42DD-AD15-9C66E5C04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PowerShell</a:t>
            </a:r>
          </a:p>
          <a:p>
            <a:pPr lvl="1"/>
            <a:r>
              <a:rPr lang="en-US" dirty="0"/>
              <a:t>V5.1</a:t>
            </a:r>
          </a:p>
          <a:p>
            <a:r>
              <a:rPr lang="en-US" dirty="0"/>
              <a:t>PowerShell Core</a:t>
            </a:r>
          </a:p>
          <a:p>
            <a:pPr lvl="1"/>
            <a:r>
              <a:rPr lang="en-US" dirty="0"/>
              <a:t>V6.0+</a:t>
            </a:r>
          </a:p>
        </p:txBody>
      </p:sp>
    </p:spTree>
    <p:extLst>
      <p:ext uri="{BB962C8B-B14F-4D97-AF65-F5344CB8AC3E}">
        <p14:creationId xmlns:p14="http://schemas.microsoft.com/office/powerpoint/2010/main" val="392585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18E0-8361-4E38-8C40-C4BEF509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Cmdlet differences in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4C5F-77C5-4768-B064-8272B8E37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For-Each –Parallel</a:t>
            </a:r>
          </a:p>
          <a:p>
            <a:r>
              <a:rPr lang="en-US" dirty="0"/>
              <a:t>??</a:t>
            </a:r>
          </a:p>
          <a:p>
            <a:r>
              <a:rPr lang="en-US" dirty="0"/>
              <a:t>Get-</a:t>
            </a:r>
            <a:r>
              <a:rPr lang="en-US" dirty="0" err="1"/>
              <a:t>WmiObject</a:t>
            </a:r>
            <a:r>
              <a:rPr lang="en-US" dirty="0"/>
              <a:t> vs Get-</a:t>
            </a:r>
            <a:r>
              <a:rPr lang="en-US" dirty="0" err="1"/>
              <a:t>CimInstance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FileHash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, Invoke-</a:t>
            </a:r>
            <a:r>
              <a:rPr lang="en-US" dirty="0" err="1"/>
              <a:t>RestMethod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6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B22E-4C0A-4F29-87E9-846E32F3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Commands –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2B24-3F1D-4B95-A9FF-798093D89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Note: These commands require that you have the Active Directory RSAT module installed.</a:t>
            </a:r>
          </a:p>
          <a:p>
            <a:r>
              <a:rPr lang="en-US" dirty="0">
                <a:solidFill>
                  <a:srgbClr val="FFFF00"/>
                </a:solidFill>
              </a:rPr>
              <a:t>Get/Set-</a:t>
            </a:r>
            <a:r>
              <a:rPr lang="en-US" dirty="0" err="1">
                <a:solidFill>
                  <a:srgbClr val="FFFF00"/>
                </a:solidFill>
              </a:rPr>
              <a:t>ADUser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/>
              <a:t>	Gets a list of AD User Objects matching the specified criteria.  Be careful using this without a filter in large domains. (</a:t>
            </a:r>
            <a:r>
              <a:rPr lang="en-US" dirty="0" err="1"/>
              <a:t>Microsoft.ActiveDirectory.Management.ADUser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ADComputer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Gets computer accounts  (</a:t>
            </a:r>
            <a:r>
              <a:rPr lang="en-US" dirty="0" err="1"/>
              <a:t>Microsoft.ActiveDirectory.Management.ADComputer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ADDomain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Retrieves information about a specific Active Directory Domain such as PDC, replicas, child domains, mode,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ADGroup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/>
              <a:t>	Gets a set of AD Groups that match the criteria.  This returns a group object which can be passed to subsequent commands</a:t>
            </a:r>
          </a:p>
          <a:p>
            <a:r>
              <a:rPr lang="en-US" dirty="0">
                <a:solidFill>
                  <a:srgbClr val="FFFF00"/>
                </a:solidFill>
              </a:rPr>
              <a:t>Get/Add-</a:t>
            </a:r>
            <a:r>
              <a:rPr lang="en-US" dirty="0" err="1">
                <a:solidFill>
                  <a:srgbClr val="FFFF00"/>
                </a:solidFill>
              </a:rPr>
              <a:t>ADGroupMember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Gets an array of AD users that are members of a specific AD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0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B6105-2E86-41A8-85B9-46D001E8A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AD Cmdlets</a:t>
            </a:r>
          </a:p>
        </p:txBody>
      </p:sp>
    </p:spTree>
    <p:extLst>
      <p:ext uri="{BB962C8B-B14F-4D97-AF65-F5344CB8AC3E}">
        <p14:creationId xmlns:p14="http://schemas.microsoft.com/office/powerpoint/2010/main" val="1096891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5D42-9DDE-4812-8C94-DF66EBCF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Commands –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EA5A-D1D7-44AD-8057-6D57C128E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ChildItem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Retrieve an array of children objects from a parent (such as files and subfolders contained within a folder).</a:t>
            </a:r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ItemProperty</a:t>
            </a:r>
            <a:r>
              <a:rPr lang="en-US" dirty="0"/>
              <a:t> &amp; </a:t>
            </a:r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ItemPropertyValue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Used to get details about an item.  Commonly used to interact with the Registry</a:t>
            </a:r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WmiObject</a:t>
            </a:r>
            <a:r>
              <a:rPr lang="en-US" dirty="0"/>
              <a:t> &amp; </a:t>
            </a:r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CimInstance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Get-</a:t>
            </a:r>
            <a:r>
              <a:rPr lang="en-US" dirty="0" err="1"/>
              <a:t>WmiObject</a:t>
            </a:r>
            <a:r>
              <a:rPr lang="en-US" dirty="0"/>
              <a:t> is deprecated, use Get-</a:t>
            </a:r>
            <a:r>
              <a:rPr lang="en-US" dirty="0" err="1"/>
              <a:t>CimInstance</a:t>
            </a:r>
            <a:r>
              <a:rPr lang="en-US" dirty="0"/>
              <a:t> instead</a:t>
            </a:r>
          </a:p>
          <a:p>
            <a:pPr marL="457200" lvl="1" indent="0">
              <a:buNone/>
            </a:pPr>
            <a:r>
              <a:rPr lang="en-US" dirty="0"/>
              <a:t>Interacts with CIM instance providers to retrieve data, invoke methods, and interact with APIs</a:t>
            </a:r>
          </a:p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PSDrive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PS Drives can be interacted with much like a standard mounted disk.  Some cmdlets create </a:t>
            </a:r>
            <a:r>
              <a:rPr lang="en-US" dirty="0" err="1"/>
              <a:t>PSDrives</a:t>
            </a:r>
            <a:r>
              <a:rPr lang="en-US" dirty="0"/>
              <a:t> to perform additional operations (Active Directory, MECM)</a:t>
            </a:r>
          </a:p>
          <a:p>
            <a:pPr lvl="1"/>
            <a:r>
              <a:rPr lang="en-US" dirty="0"/>
              <a:t>HLKM:, HKCU:, HKU:, Variable:, Cert:, Env:, Function: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FB4EF-8CAF-4C1C-8F7B-FBD4E53E3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General Cmdlets</a:t>
            </a:r>
          </a:p>
        </p:txBody>
      </p:sp>
    </p:spTree>
    <p:extLst>
      <p:ext uri="{BB962C8B-B14F-4D97-AF65-F5344CB8AC3E}">
        <p14:creationId xmlns:p14="http://schemas.microsoft.com/office/powerpoint/2010/main" val="61798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C160D-E3DB-41C0-86EF-D73BDDFF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Cmdlets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25B29-90BD-4B92-BE13-B7212843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Get-</a:t>
            </a:r>
            <a:r>
              <a:rPr lang="en-US" dirty="0" err="1">
                <a:solidFill>
                  <a:srgbClr val="FFFF00"/>
                </a:solidFill>
              </a:rPr>
              <a:t>NetAdapter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Gets a list of all network adapters on the machine.  The </a:t>
            </a:r>
            <a:r>
              <a:rPr lang="en-US" dirty="0" err="1"/>
              <a:t>IfIndex</a:t>
            </a:r>
            <a:r>
              <a:rPr lang="en-US" dirty="0"/>
              <a:t> property can be fed to most other networking cmdlets to perform management tasks</a:t>
            </a:r>
          </a:p>
          <a:p>
            <a:r>
              <a:rPr lang="en-US" dirty="0">
                <a:solidFill>
                  <a:srgbClr val="FFFF00"/>
                </a:solidFill>
              </a:rPr>
              <a:t>[</a:t>
            </a:r>
            <a:r>
              <a:rPr lang="en-US" dirty="0" err="1">
                <a:solidFill>
                  <a:srgbClr val="FFFF00"/>
                </a:solidFill>
              </a:rPr>
              <a:t>Get|Set</a:t>
            </a:r>
            <a:r>
              <a:rPr lang="en-US" dirty="0">
                <a:solidFill>
                  <a:srgbClr val="FFFF00"/>
                </a:solidFill>
              </a:rPr>
              <a:t>]-</a:t>
            </a:r>
            <a:r>
              <a:rPr lang="en-US" dirty="0" err="1">
                <a:solidFill>
                  <a:srgbClr val="FFFF00"/>
                </a:solidFill>
              </a:rPr>
              <a:t>DnsClientGlobalSetting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Interacts with global (all adapter) DNS Settings such as suffix search order</a:t>
            </a:r>
          </a:p>
          <a:p>
            <a:r>
              <a:rPr lang="en-US" dirty="0">
                <a:solidFill>
                  <a:srgbClr val="FFFF00"/>
                </a:solidFill>
              </a:rPr>
              <a:t>[</a:t>
            </a:r>
            <a:r>
              <a:rPr lang="en-US" dirty="0" err="1">
                <a:solidFill>
                  <a:srgbClr val="FFFF00"/>
                </a:solidFill>
              </a:rPr>
              <a:t>Get|New|Remove</a:t>
            </a:r>
            <a:r>
              <a:rPr lang="en-US" dirty="0">
                <a:solidFill>
                  <a:srgbClr val="FFFF00"/>
                </a:solidFill>
              </a:rPr>
              <a:t>]-</a:t>
            </a:r>
            <a:r>
              <a:rPr lang="en-US" dirty="0" err="1">
                <a:solidFill>
                  <a:srgbClr val="FFFF00"/>
                </a:solidFill>
              </a:rPr>
              <a:t>NetIpAddress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Allows setting DHCP or Static IP Addresses on adapters as well as modification of settings</a:t>
            </a:r>
          </a:p>
          <a:p>
            <a:r>
              <a:rPr lang="en-US" dirty="0">
                <a:solidFill>
                  <a:srgbClr val="FFFF00"/>
                </a:solidFill>
              </a:rPr>
              <a:t>[</a:t>
            </a:r>
            <a:r>
              <a:rPr lang="en-US" dirty="0" err="1">
                <a:solidFill>
                  <a:srgbClr val="FFFF00"/>
                </a:solidFill>
              </a:rPr>
              <a:t>Get|Set</a:t>
            </a:r>
            <a:r>
              <a:rPr lang="en-US" dirty="0">
                <a:solidFill>
                  <a:srgbClr val="FFFF00"/>
                </a:solidFill>
              </a:rPr>
              <a:t>]-</a:t>
            </a:r>
            <a:r>
              <a:rPr lang="en-US" dirty="0" err="1">
                <a:solidFill>
                  <a:srgbClr val="FFFF00"/>
                </a:solidFill>
              </a:rPr>
              <a:t>DnsClientServerAddress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Gets or sets the desired DNS Servers for a specific network adapter</a:t>
            </a:r>
          </a:p>
          <a:p>
            <a:r>
              <a:rPr lang="en-US" dirty="0">
                <a:solidFill>
                  <a:srgbClr val="FFFF00"/>
                </a:solidFill>
              </a:rPr>
              <a:t>[</a:t>
            </a:r>
            <a:r>
              <a:rPr lang="en-US" dirty="0" err="1">
                <a:solidFill>
                  <a:srgbClr val="FFFF00"/>
                </a:solidFill>
              </a:rPr>
              <a:t>Get|New|Enable</a:t>
            </a:r>
            <a:r>
              <a:rPr lang="en-US" dirty="0">
                <a:solidFill>
                  <a:srgbClr val="FFFF00"/>
                </a:solidFill>
              </a:rPr>
              <a:t>]-</a:t>
            </a:r>
            <a:r>
              <a:rPr lang="en-US" dirty="0" err="1">
                <a:solidFill>
                  <a:srgbClr val="FFFF00"/>
                </a:solidFill>
              </a:rPr>
              <a:t>NetFirewallRule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Interacts with firewall rules to create, delete, enable, disable, and list rules.</a:t>
            </a:r>
          </a:p>
          <a:p>
            <a:r>
              <a:rPr lang="en-US" dirty="0">
                <a:solidFill>
                  <a:srgbClr val="FFFF00"/>
                </a:solidFill>
              </a:rPr>
              <a:t>[</a:t>
            </a:r>
            <a:r>
              <a:rPr lang="en-US" dirty="0" err="1">
                <a:solidFill>
                  <a:srgbClr val="FFFF00"/>
                </a:solidFill>
              </a:rPr>
              <a:t>Get|Set</a:t>
            </a:r>
            <a:r>
              <a:rPr lang="en-US" dirty="0">
                <a:solidFill>
                  <a:srgbClr val="FFFF00"/>
                </a:solidFill>
              </a:rPr>
              <a:t>]-</a:t>
            </a:r>
            <a:r>
              <a:rPr lang="en-US" dirty="0" err="1">
                <a:solidFill>
                  <a:srgbClr val="FFFF00"/>
                </a:solidFill>
              </a:rPr>
              <a:t>NetConnectionProfile</a:t>
            </a:r>
            <a:endParaRPr lang="en-US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/>
              <a:t>Allows viewing and changing the network connection profile (Public, Private, Domain) of a network.  Can be very handy when troubleshooting firewall profile issues.</a:t>
            </a:r>
          </a:p>
        </p:txBody>
      </p:sp>
    </p:spTree>
    <p:extLst>
      <p:ext uri="{BB962C8B-B14F-4D97-AF65-F5344CB8AC3E}">
        <p14:creationId xmlns:p14="http://schemas.microsoft.com/office/powerpoint/2010/main" val="318175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484-6655-43FF-98BD-25B0534A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going to get out of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FF10F-BAB8-4883-8CBD-F46749D2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PowerShell is and isn’t</a:t>
            </a:r>
          </a:p>
          <a:p>
            <a:r>
              <a:rPr lang="en-US" dirty="0"/>
              <a:t>Common Commands</a:t>
            </a:r>
          </a:p>
          <a:p>
            <a:pPr lvl="1"/>
            <a:r>
              <a:rPr lang="en-US" dirty="0"/>
              <a:t>Active Directory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dirty="0"/>
              <a:t>CMD to PowerShell</a:t>
            </a:r>
          </a:p>
          <a:p>
            <a:r>
              <a:rPr lang="en-US" dirty="0"/>
              <a:t>Code Editors</a:t>
            </a:r>
          </a:p>
          <a:p>
            <a:r>
              <a:rPr lang="en-US" dirty="0"/>
              <a:t>Do, and Do Nots</a:t>
            </a:r>
          </a:p>
        </p:txBody>
      </p:sp>
    </p:spTree>
    <p:extLst>
      <p:ext uri="{BB962C8B-B14F-4D97-AF65-F5344CB8AC3E}">
        <p14:creationId xmlns:p14="http://schemas.microsoft.com/office/powerpoint/2010/main" val="80682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79DC6-507A-4309-BF20-BC45167FB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197643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82CE5-D52C-422B-9B99-087E25E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Editors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55938-2AE8-4C9B-B607-DE490549F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PowerShell</a:t>
            </a:r>
          </a:p>
          <a:p>
            <a:pPr lvl="1"/>
            <a:r>
              <a:rPr lang="en-US" dirty="0"/>
              <a:t>Fine for quick simple scripts and one-liners</a:t>
            </a:r>
          </a:p>
          <a:p>
            <a:r>
              <a:rPr lang="en-US" dirty="0"/>
              <a:t>Notepad</a:t>
            </a:r>
          </a:p>
          <a:p>
            <a:pPr lvl="1"/>
            <a:r>
              <a:rPr lang="en-US" dirty="0"/>
              <a:t>Just no</a:t>
            </a:r>
          </a:p>
          <a:p>
            <a:r>
              <a:rPr lang="en-US" dirty="0"/>
              <a:t>Notepad++</a:t>
            </a:r>
          </a:p>
          <a:p>
            <a:pPr lvl="1"/>
            <a:r>
              <a:rPr lang="en-US" dirty="0"/>
              <a:t>Better than Notepad, cross platform, best for quick view</a:t>
            </a:r>
          </a:p>
          <a:p>
            <a:r>
              <a:rPr lang="en-US" dirty="0"/>
              <a:t>PowerShell ISE</a:t>
            </a:r>
          </a:p>
          <a:p>
            <a:pPr lvl="1"/>
            <a:r>
              <a:rPr lang="en-US" dirty="0"/>
              <a:t>Windows Only, supports integrations.  Windows PowerShell (&lt;= 5.1) only.  Built in terminal.</a:t>
            </a:r>
          </a:p>
          <a:p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Yes, This.  Cross-Platform, supports extensions, has dark mode, supports multiple languages.  Built in Terminal that supports all </a:t>
            </a:r>
            <a:r>
              <a:rPr lang="en-US" dirty="0" err="1"/>
              <a:t>PoSh</a:t>
            </a:r>
            <a:r>
              <a:rPr lang="en-US" dirty="0"/>
              <a:t> versions.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There are many IDEs that support PowerShell.  Ultimately use what you are most comfortable with.</a:t>
            </a:r>
          </a:p>
        </p:txBody>
      </p:sp>
    </p:spTree>
    <p:extLst>
      <p:ext uri="{BB962C8B-B14F-4D97-AF65-F5344CB8AC3E}">
        <p14:creationId xmlns:p14="http://schemas.microsoft.com/office/powerpoint/2010/main" val="262527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91ACE-0AD4-4234-B6FC-BBE2686F9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Code Editor Demo</a:t>
            </a:r>
          </a:p>
          <a:p>
            <a:r>
              <a:rPr lang="en-US" dirty="0"/>
              <a:t>(VS Code)</a:t>
            </a:r>
          </a:p>
        </p:txBody>
      </p:sp>
    </p:spTree>
    <p:extLst>
      <p:ext uri="{BB962C8B-B14F-4D97-AF65-F5344CB8AC3E}">
        <p14:creationId xmlns:p14="http://schemas.microsoft.com/office/powerpoint/2010/main" val="316590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62DCB-7CC1-437E-ACD4-E1577C97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 Nots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E1EA1-2327-4C86-9BC0-8505384C5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DO: Use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DO: Use PowerShell for everything you can</a:t>
            </a:r>
          </a:p>
          <a:p>
            <a:r>
              <a:rPr lang="en-US" dirty="0"/>
              <a:t>DO: Ask Questions</a:t>
            </a:r>
          </a:p>
          <a:p>
            <a:r>
              <a:rPr lang="en-US" dirty="0"/>
              <a:t>DO: Use –Filter when supported instead of | Where-Object, (Filter Left)</a:t>
            </a:r>
          </a:p>
          <a:p>
            <a:r>
              <a:rPr lang="en-US" dirty="0"/>
              <a:t>DO: Comment where needed</a:t>
            </a:r>
          </a:p>
          <a:p>
            <a:r>
              <a:rPr lang="en-US" dirty="0"/>
              <a:t>DO: Use modules for repeated/frequently used code blocks</a:t>
            </a:r>
          </a:p>
          <a:p>
            <a:r>
              <a:rPr lang="en-US" dirty="0"/>
              <a:t>DO: Make scripts single purpose</a:t>
            </a:r>
          </a:p>
          <a:p>
            <a:r>
              <a:rPr lang="en-US" dirty="0"/>
              <a:t>DO: Sign your code.  Use Public certs for public code, internal PKI </a:t>
            </a:r>
            <a:r>
              <a:rPr lang="en-US"/>
              <a:t>for private code</a:t>
            </a:r>
            <a:endParaRPr lang="en-US" dirty="0"/>
          </a:p>
          <a:p>
            <a:r>
              <a:rPr lang="en-US" dirty="0"/>
              <a:t>DO NOT: Try to compact as many statements into one line as possible</a:t>
            </a:r>
          </a:p>
          <a:p>
            <a:r>
              <a:rPr lang="en-US" dirty="0"/>
              <a:t>DO NOT: Rely on Aliases</a:t>
            </a:r>
          </a:p>
          <a:p>
            <a:r>
              <a:rPr lang="en-US" dirty="0"/>
              <a:t>DO NOT: use += on an array!</a:t>
            </a:r>
          </a:p>
          <a:p>
            <a:r>
              <a:rPr lang="en-US" dirty="0"/>
              <a:t>DO NOT: Comment every single line</a:t>
            </a:r>
          </a:p>
          <a:p>
            <a:r>
              <a:rPr lang="en-US" dirty="0"/>
              <a:t>DO NOT: Write code that calls other code</a:t>
            </a:r>
          </a:p>
          <a:p>
            <a:r>
              <a:rPr lang="en-US" dirty="0"/>
              <a:t>DO NOT: Run code you randomly find on the internet if you don’t understand what it’s doing</a:t>
            </a:r>
          </a:p>
        </p:txBody>
      </p:sp>
    </p:spTree>
    <p:extLst>
      <p:ext uri="{BB962C8B-B14F-4D97-AF65-F5344CB8AC3E}">
        <p14:creationId xmlns:p14="http://schemas.microsoft.com/office/powerpoint/2010/main" val="224333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29C-E19D-46E3-A40D-424FCFC3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MS Docs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7E102-0A23-4AE3-B0A4-B128A894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#Add this to your profile!</a:t>
            </a:r>
          </a:p>
          <a:p>
            <a:r>
              <a:rPr lang="en-US" dirty="0"/>
              <a:t>function Search-</a:t>
            </a:r>
            <a:r>
              <a:rPr lang="en-US" dirty="0" err="1"/>
              <a:t>MsDocs</a:t>
            </a:r>
            <a:r>
              <a:rPr lang="en-US" dirty="0"/>
              <a:t> {</a:t>
            </a:r>
          </a:p>
          <a:p>
            <a:r>
              <a:rPr lang="en-US" dirty="0"/>
              <a:t>    Param(</a:t>
            </a:r>
          </a:p>
          <a:p>
            <a:r>
              <a:rPr lang="en-US" dirty="0"/>
              <a:t>        [Object]$Variable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  start </a:t>
            </a:r>
            <a:r>
              <a:rPr lang="en-US" dirty="0" err="1"/>
              <a:t>microsoft</a:t>
            </a:r>
            <a:r>
              <a:rPr lang="en-US" dirty="0"/>
              <a:t>-</a:t>
            </a:r>
            <a:r>
              <a:rPr lang="en-US" dirty="0" err="1"/>
              <a:t>edge:"https</a:t>
            </a:r>
            <a:r>
              <a:rPr lang="en-US" dirty="0"/>
              <a:t>://bing.com/</a:t>
            </a:r>
            <a:r>
              <a:rPr lang="en-US" dirty="0" err="1"/>
              <a:t>search?q</a:t>
            </a:r>
            <a:r>
              <a:rPr lang="en-US" dirty="0"/>
              <a:t>=site:docs.microsoft.com%20$($</a:t>
            </a:r>
            <a:r>
              <a:rPr lang="en-US" dirty="0" err="1"/>
              <a:t>Variable.GetType</a:t>
            </a:r>
            <a:r>
              <a:rPr lang="en-US" dirty="0"/>
              <a:t>().Namespace).$($</a:t>
            </a:r>
            <a:r>
              <a:rPr lang="en-US" dirty="0" err="1"/>
              <a:t>Variable.GetType</a:t>
            </a:r>
            <a:r>
              <a:rPr lang="en-US" dirty="0"/>
              <a:t>().Name)"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534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6E1525-47B6-4E9B-964A-81150D49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 and additional bathroom reading material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7ABF6-D85D-4681-8DB3-369D0F938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Profiles: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https://docs.microsoft.com/en-us/powershell/module/microsoft.powershell.core/about/about_profiles?view=powershell-7.2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CIM Cmdlets: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https://docs.microsoft.com/en-us/powershell/module/cimcmdlets/?view=powershell-7.2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101: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https://docs.microsoft.com/en-us/powershell/scripting/learn/ps101/00-introduction?view=powershell-7.2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What’s New: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https://docs.microsoft.com/en-us/powershell/scripting/whats-new/what-s-new-in-powershell-73?view=powershell-7.2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7 Module Compatibility: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https://docs.microsoft.com/en-us/powershell/scripting/whats-new/module-compatibility?view=powershell-7.2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Repo with our scripts and samples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hlinkClick r:id="rId7"/>
              </a:rPr>
              <a:t>JordanTheITGuy</a:t>
            </a:r>
            <a:r>
              <a:rPr lang="en-US">
                <a:hlinkClick r:id="rId7"/>
              </a:rPr>
              <a:t>/PowerShell-For-Padawans: MMS2022 (github.com)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90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78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165755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Line1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64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9572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064F-5E39-4D28-A4ED-06125856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A 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5766-D01C-465A-812C-E339D9D8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 Monad</a:t>
            </a:r>
          </a:p>
          <a:p>
            <a:r>
              <a:rPr lang="en-US" dirty="0"/>
              <a:t>Designed as a replacement for Windows Shell (cscript.exe) and MS-DOS (cmd.exe)</a:t>
            </a:r>
          </a:p>
          <a:p>
            <a:r>
              <a:rPr lang="en-US" dirty="0"/>
              <a:t>Windows PowerShell debuted in 2006 as a standalone web download</a:t>
            </a:r>
          </a:p>
          <a:p>
            <a:pPr lvl="1"/>
            <a:r>
              <a:rPr lang="en-US" dirty="0"/>
              <a:t>v2.0 – 2009 (Windows 7/Server 2008)</a:t>
            </a:r>
          </a:p>
          <a:p>
            <a:pPr lvl="1"/>
            <a:r>
              <a:rPr lang="en-US" dirty="0"/>
              <a:t>v3.0 – 2012 (Windows 8/Server 2012)</a:t>
            </a:r>
          </a:p>
          <a:p>
            <a:pPr lvl="1"/>
            <a:r>
              <a:rPr lang="en-US" dirty="0"/>
              <a:t>v4.0 – 2013 (Windows 8.1/Server 2012 R2)</a:t>
            </a:r>
          </a:p>
          <a:p>
            <a:pPr lvl="1"/>
            <a:r>
              <a:rPr lang="en-US" dirty="0"/>
              <a:t>v5.0 – 2015/2016 (Windows 10/Server 2016)</a:t>
            </a:r>
          </a:p>
          <a:p>
            <a:r>
              <a:rPr lang="en-US" dirty="0"/>
              <a:t>Spun off from project Kermit after Intel backed out</a:t>
            </a:r>
          </a:p>
          <a:p>
            <a:pPr lvl="1"/>
            <a:r>
              <a:rPr lang="en-US" dirty="0"/>
              <a:t>Kermit was an ask by Intel to have Microsoft help them run </a:t>
            </a:r>
            <a:r>
              <a:rPr lang="en-US" dirty="0" err="1"/>
              <a:t>KornShell</a:t>
            </a:r>
            <a:r>
              <a:rPr lang="en-US" dirty="0"/>
              <a:t> scripts on Windows (which ran on Intel CPUs) to get away from their current Unix development systems which ran on RISC processors.</a:t>
            </a:r>
          </a:p>
        </p:txBody>
      </p:sp>
    </p:spTree>
    <p:extLst>
      <p:ext uri="{BB962C8B-B14F-4D97-AF65-F5344CB8AC3E}">
        <p14:creationId xmlns:p14="http://schemas.microsoft.com/office/powerpoint/2010/main" val="371924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with Border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 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659284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(Red)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2094311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1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2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39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55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216050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58" y="453313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9" y="4533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3399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1070428"/>
            <a:ext cx="1219200" cy="121920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9" y="1070428"/>
            <a:ext cx="1219200" cy="121920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29" y="1070428"/>
            <a:ext cx="1219200" cy="121920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9" y="1107999"/>
            <a:ext cx="1219200" cy="121920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1070428"/>
            <a:ext cx="1219200" cy="121920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29" y="1107999"/>
            <a:ext cx="1219200" cy="121920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0" y="1070428"/>
            <a:ext cx="1219200" cy="121920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86" y="1070428"/>
            <a:ext cx="1219200" cy="1219200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2185742"/>
            <a:ext cx="1219200" cy="121920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43" y="1070428"/>
            <a:ext cx="1219200" cy="1219200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9" y="2421599"/>
            <a:ext cx="1219200" cy="1219200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2454485"/>
            <a:ext cx="1219200" cy="121920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29" y="2421599"/>
            <a:ext cx="1219200" cy="1219200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0" y="2439628"/>
            <a:ext cx="1219200" cy="121920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29" y="2454485"/>
            <a:ext cx="1219200" cy="1219200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0" y="2534314"/>
            <a:ext cx="1219200" cy="1219200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9" y="3910656"/>
            <a:ext cx="1219200" cy="1219200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4021971"/>
            <a:ext cx="1219200" cy="1219200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15" y="2534314"/>
            <a:ext cx="1219200" cy="1219200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71" y="4004171"/>
            <a:ext cx="1219200" cy="1219200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00" y="4021971"/>
            <a:ext cx="1219200" cy="1219200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29" y="4021971"/>
            <a:ext cx="1219200" cy="1219200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42" y="4145971"/>
            <a:ext cx="1219200" cy="1219200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71" y="4120114"/>
            <a:ext cx="1219200" cy="1219200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42" y="41201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2508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6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56" y="250829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41" y="24971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00" y="24971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7" y="249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1525686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29" y="2753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72" y="306486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85" y="14945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1525686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14689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86" y="15256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1525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00" y="1525686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15199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30143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3030143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3030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3030143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43" y="453460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45346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3162943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31098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4534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71" y="4560286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6" y="4560286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00" y="3315400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00" y="4534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7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3592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4550571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3153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17563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359229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17563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455057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9" y="31534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1813229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359229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42" y="315345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85" y="460745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9" y="1756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99" y="360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59229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85" y="324785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85" y="464351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2478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6" y="181322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193828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12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46074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0" y="412829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27" y="324785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68362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3247857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18132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" y="520286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1" y="3364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0" y="4830522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00" y="485284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8" y="3397482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195944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5214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00" y="486853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3421143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175020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99" y="3714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48685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3644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175020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99" y="36180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00" y="486853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487275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400" y="487275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3421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17911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435085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00" y="33848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181604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5" y="34002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326114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1927642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31482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28671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4395429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306994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7" y="1744459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166217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286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303763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2867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3" y="441449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28" y="45059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16367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00" y="31367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57" y="286715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16367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3202203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3" y="1744459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180591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3" y="286715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174445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2867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3202203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4" y="3202203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466551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43" y="46655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14" y="4665515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3176229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2867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FA89-D43C-4D51-89C3-F0542D30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Core – a Briefer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7295-AB56-4B1A-9978-45E6E36BC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Core debuted in 2018 as an open-source, cross-platform shell</a:t>
            </a:r>
          </a:p>
          <a:p>
            <a:pPr lvl="1"/>
            <a:r>
              <a:rPr lang="en-US" dirty="0"/>
              <a:t>v6.0 – 2018</a:t>
            </a:r>
          </a:p>
          <a:p>
            <a:pPr lvl="1"/>
            <a:r>
              <a:rPr lang="en-US" dirty="0"/>
              <a:t>v7.0 - 2020</a:t>
            </a:r>
          </a:p>
          <a:p>
            <a:r>
              <a:rPr lang="en-US" dirty="0"/>
              <a:t>Based on .NET Core instead of .NET Full</a:t>
            </a:r>
          </a:p>
          <a:p>
            <a:r>
              <a:rPr lang="en-US" dirty="0"/>
              <a:t>v6.0 was originally intended to replace Windows PowerShell (5.1)</a:t>
            </a:r>
          </a:p>
          <a:p>
            <a:pPr lvl="1"/>
            <a:r>
              <a:rPr lang="en-US" dirty="0"/>
              <a:t>Despite 1900+ ported cmdlets, it failed to gain traction</a:t>
            </a:r>
          </a:p>
          <a:p>
            <a:pPr lvl="1"/>
            <a:r>
              <a:rPr lang="en-US" dirty="0"/>
              <a:t>Gained significant traction on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v7.0 is the (new) intended replacement for Windows PowerShell and replaces </a:t>
            </a:r>
            <a:r>
              <a:rPr lang="en-US" dirty="0" err="1"/>
              <a:t>PoShC</a:t>
            </a:r>
            <a:r>
              <a:rPr lang="en-US" dirty="0"/>
              <a:t> 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23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4482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7" y="31002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30772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3077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" y="462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156577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87" y="4539457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3465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5888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16853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3683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460980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182322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2081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00" y="36831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179314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332025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0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00" y="466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29" y="334985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0" y="18654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30" y="47502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332025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357" y="1988914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466143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168534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325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2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2939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1670372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6" y="4580546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7" y="304683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21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31002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8" y="1670372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4594343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43" y="2190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3" y="458054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7" y="17081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6" y="30468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1767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43" y="2939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324077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00" y="3885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4" y="181948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57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4" y="3295545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71" y="467517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00" y="399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629" y="488915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7" y="1827630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57" y="477442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99" y="3390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58" y="2076345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43" y="34389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224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00200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72" y="37374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0" y="1907514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9" y="34002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0" y="47877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20224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737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86" y="34002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474228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35842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58658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2021457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9098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71" y="50557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29" y="20214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71" y="495345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57" y="35842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50557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20214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0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6" y="38077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28" y="3807714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15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1496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7057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3874257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26018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14358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4" y="21665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8" y="331344"/>
            <a:ext cx="512108" cy="774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53" y="336487"/>
            <a:ext cx="542591" cy="804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54" y="339349"/>
            <a:ext cx="859611" cy="731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9" y="277057"/>
            <a:ext cx="1194920" cy="792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5" y="273695"/>
            <a:ext cx="938865" cy="9388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43" y="342916"/>
            <a:ext cx="408467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267D-8D10-4D9A-84D4-963B74ED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PowerShell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5AB1-8387-499A-8FDA-BAE4B9FDB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JIT compiled, .NET based scripting shell and command console</a:t>
            </a:r>
          </a:p>
          <a:p>
            <a:r>
              <a:rPr lang="en-US" dirty="0"/>
              <a:t>IS an API Interface</a:t>
            </a:r>
          </a:p>
          <a:p>
            <a:r>
              <a:rPr lang="en-US" dirty="0"/>
              <a:t>IS remote session capable</a:t>
            </a:r>
          </a:p>
          <a:p>
            <a:r>
              <a:rPr lang="en-US" dirty="0"/>
              <a:t>IS something everyone should understand</a:t>
            </a:r>
          </a:p>
          <a:p>
            <a:r>
              <a:rPr lang="en-US" dirty="0"/>
              <a:t>Is Loosely Typed</a:t>
            </a:r>
          </a:p>
          <a:p>
            <a:r>
              <a:rPr lang="en-US" dirty="0"/>
              <a:t>NOT a superhero mollusk</a:t>
            </a:r>
          </a:p>
          <a:p>
            <a:r>
              <a:rPr lang="en-US" dirty="0"/>
              <a:t>NOT a fad</a:t>
            </a:r>
          </a:p>
          <a:p>
            <a:r>
              <a:rPr lang="en-US" dirty="0"/>
              <a:t>NOT a replacement for managed code (C, C#, C++,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6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5674-0762-4751-83A4-1D6BD742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Skeleton, Guts, and Skin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05A3-527D-47FE-AD5A-03163871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  <a:p>
            <a:pPr lvl="1"/>
            <a:r>
              <a:rPr lang="en-US" dirty="0"/>
              <a:t>Variables</a:t>
            </a:r>
          </a:p>
          <a:p>
            <a:pPr lvl="2"/>
            <a:r>
              <a:rPr lang="en-US" dirty="0"/>
              <a:t>Type</a:t>
            </a:r>
          </a:p>
          <a:p>
            <a:pPr lvl="2"/>
            <a:endParaRPr lang="en-US" dirty="0"/>
          </a:p>
          <a:p>
            <a:r>
              <a:rPr lang="en-US" dirty="0"/>
              <a:t>Objects are a collection of data that represents a “thing”</a:t>
            </a:r>
          </a:p>
          <a:p>
            <a:r>
              <a:rPr lang="en-US" dirty="0"/>
              <a:t>Variables as parts or a representation of the data</a:t>
            </a:r>
          </a:p>
          <a:p>
            <a:r>
              <a:rPr lang="en-US" dirty="0"/>
              <a:t>Type is what the data is (String, Integer, Decimal, Object) </a:t>
            </a:r>
          </a:p>
          <a:p>
            <a:pPr lvl="1"/>
            <a:r>
              <a:rPr lang="en-US" dirty="0"/>
              <a:t>Can be “recursive”</a:t>
            </a:r>
          </a:p>
          <a:p>
            <a:pPr lvl="1"/>
            <a:endParaRPr lang="en-US" dirty="0"/>
          </a:p>
          <a:p>
            <a:r>
              <a:rPr lang="en-US" dirty="0"/>
              <a:t>In order to understand Objects, one must first understand Objects</a:t>
            </a:r>
          </a:p>
        </p:txBody>
      </p:sp>
    </p:spTree>
    <p:extLst>
      <p:ext uri="{BB962C8B-B14F-4D97-AF65-F5344CB8AC3E}">
        <p14:creationId xmlns:p14="http://schemas.microsoft.com/office/powerpoint/2010/main" val="220467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0D45-32D3-4E03-809D-9CBC7083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C614-1C98-4230-B2A5-7DE0FEB0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Pipeline (Flow)</a:t>
            </a:r>
          </a:p>
          <a:p>
            <a:pPr lvl="1"/>
            <a:r>
              <a:rPr lang="en-US" dirty="0"/>
              <a:t>Left to Right, Top to Butt</a:t>
            </a:r>
          </a:p>
          <a:p>
            <a:r>
              <a:rPr lang="en-US" dirty="0" err="1"/>
              <a:t>Runspace</a:t>
            </a:r>
            <a:r>
              <a:rPr lang="en-US" dirty="0"/>
              <a:t> (Environment/Session)</a:t>
            </a:r>
          </a:p>
        </p:txBody>
      </p:sp>
    </p:spTree>
    <p:extLst>
      <p:ext uri="{BB962C8B-B14F-4D97-AF65-F5344CB8AC3E}">
        <p14:creationId xmlns:p14="http://schemas.microsoft.com/office/powerpoint/2010/main" val="331030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8B826-7E0C-42BE-B4B8-1CF589C64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Variables, Objects, and Types Oh My</a:t>
            </a:r>
          </a:p>
        </p:txBody>
      </p:sp>
    </p:spTree>
    <p:extLst>
      <p:ext uri="{BB962C8B-B14F-4D97-AF65-F5344CB8AC3E}">
        <p14:creationId xmlns:p14="http://schemas.microsoft.com/office/powerpoint/2010/main" val="1803587594"/>
      </p:ext>
    </p:extLst>
  </p:cSld>
  <p:clrMapOvr>
    <a:masterClrMapping/>
  </p:clrMapOvr>
</p:sld>
</file>

<file path=ppt/theme/theme1.xml><?xml version="1.0" encoding="utf-8"?>
<a:theme xmlns:a="http://schemas.openxmlformats.org/drawingml/2006/main" name="MMS2023atMOA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D53C12-7287-433D-BCED-4AFAE7BFC991}" vid="{15EB0590-B11D-4595-A9B7-205FD9E4D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7" ma:contentTypeDescription="Create a new document." ma:contentTypeScope="" ma:versionID="f57547c7fa236cedaa13bdb688235764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f282da3479c417e59db983a63c318b4a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4c1987-0261-432a-b2ef-a9da39f1b5e2">
      <Terms xmlns="http://schemas.microsoft.com/office/infopath/2007/PartnerControls"/>
    </lcf76f155ced4ddcb4097134ff3c332f>
    <TaxCatchAll xmlns="0f628621-369a-46c7-83bd-de17ca4075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3B911F-1F1C-4595-9C0F-77A813F570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F96CB3-579C-4369-8AB2-D91B353AC245}">
  <ds:schemaRefs>
    <ds:schemaRef ds:uri="http://schemas.microsoft.com/office/2006/metadata/properties"/>
    <ds:schemaRef ds:uri="http://schemas.microsoft.com/office/infopath/2007/PartnerControls"/>
    <ds:schemaRef ds:uri="994c1987-0261-432a-b2ef-a9da39f1b5e2"/>
    <ds:schemaRef ds:uri="0f628621-369a-46c7-83bd-de17ca407533"/>
  </ds:schemaRefs>
</ds:datastoreItem>
</file>

<file path=customXml/itemProps3.xml><?xml version="1.0" encoding="utf-8"?>
<ds:datastoreItem xmlns:ds="http://schemas.openxmlformats.org/officeDocument/2006/customXml" ds:itemID="{8F9099B0-B9E3-45A6-848D-7EA25626C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</TotalTime>
  <Words>1973</Words>
  <Application>Microsoft Office PowerPoint</Application>
  <PresentationFormat>Widescreen</PresentationFormat>
  <Paragraphs>348</Paragraphs>
  <Slides>53</Slides>
  <Notes>6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Material Design Icons Desktop</vt:lpstr>
      <vt:lpstr>Segoe UI Light</vt:lpstr>
      <vt:lpstr>Wingdings</vt:lpstr>
      <vt:lpstr>Wingdings 3</vt:lpstr>
      <vt:lpstr>MMS2023atMOA</vt:lpstr>
      <vt:lpstr>PowerShell Primer</vt:lpstr>
      <vt:lpstr>PowerPoint Presentation</vt:lpstr>
      <vt:lpstr>What am I going to get out of this?</vt:lpstr>
      <vt:lpstr>PowerShell – A Brief History</vt:lpstr>
      <vt:lpstr>Powershell Core – a Briefer History</vt:lpstr>
      <vt:lpstr>What is PowerShell (Not)</vt:lpstr>
      <vt:lpstr>Skeleton, Guts, and Skin</vt:lpstr>
      <vt:lpstr>What is the prompt</vt:lpstr>
      <vt:lpstr>PowerPoint Presentation</vt:lpstr>
      <vt:lpstr>Cmdlet Structure</vt:lpstr>
      <vt:lpstr>Basic Commands to get started </vt:lpstr>
      <vt:lpstr>PowerPoint Presentation</vt:lpstr>
      <vt:lpstr>The Profile</vt:lpstr>
      <vt:lpstr>Profile locations</vt:lpstr>
      <vt:lpstr>PowerPoint Presentation</vt:lpstr>
      <vt:lpstr>Cmdlet Comparisons</vt:lpstr>
      <vt:lpstr>Operators</vt:lpstr>
      <vt:lpstr>PowerPoint Presentation</vt:lpstr>
      <vt:lpstr>If at first you don’t succeed</vt:lpstr>
      <vt:lpstr>PowerPoint Presentation</vt:lpstr>
      <vt:lpstr> Data Streams</vt:lpstr>
      <vt:lpstr>PowerPoint Presentation</vt:lpstr>
      <vt:lpstr>What’s this Core thing?</vt:lpstr>
      <vt:lpstr>Cmdlet differences in Powershell Core</vt:lpstr>
      <vt:lpstr>Common Commands – Active Directory</vt:lpstr>
      <vt:lpstr>PowerPoint Presentation</vt:lpstr>
      <vt:lpstr>Common Commands – General</vt:lpstr>
      <vt:lpstr>PowerPoint Presentation</vt:lpstr>
      <vt:lpstr>Networking Cmdlets</vt:lpstr>
      <vt:lpstr>PowerPoint Presentation</vt:lpstr>
      <vt:lpstr>Code Editors</vt:lpstr>
      <vt:lpstr>PowerPoint Presentation</vt:lpstr>
      <vt:lpstr>Dos and Do Nots</vt:lpstr>
      <vt:lpstr>Search MS Docs</vt:lpstr>
      <vt:lpstr>References and additional bathroom reading material</vt:lpstr>
      <vt:lpstr>PowerPoint Presentation</vt:lpstr>
      <vt:lpstr>Section Header</vt:lpstr>
      <vt:lpstr>Title</vt:lpstr>
      <vt:lpstr>Title</vt:lpstr>
      <vt:lpstr>PowerPoint Presentation</vt:lpstr>
      <vt:lpstr>PowerPoint Presentation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for Padawans</dc:title>
  <dc:creator>Corio, Scott</dc:creator>
  <cp:keywords>No Restrictions</cp:keywords>
  <cp:lastModifiedBy>Scott Corio</cp:lastModifiedBy>
  <cp:revision>1</cp:revision>
  <dcterms:created xsi:type="dcterms:W3CDTF">2022-04-07T12:40:22Z</dcterms:created>
  <dcterms:modified xsi:type="dcterms:W3CDTF">2023-03-17T21:30:10Z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086be151-57ff-4b83-a01c-b22948221ca2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  <property fmtid="{D5CDD505-2E9C-101B-9397-08002B2CF9AE}" pid="7" name="ContentTypeId">
    <vt:lpwstr>0x010100066787FB9552CF40BFF026EAAC52FBCA</vt:lpwstr>
  </property>
  <property fmtid="{D5CDD505-2E9C-101B-9397-08002B2CF9AE}" pid="8" name="MediaServiceImageTags">
    <vt:lpwstr/>
  </property>
</Properties>
</file>